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sldIdLst>
    <p:sldId id="256" r:id="rId2"/>
    <p:sldId id="257" r:id="rId3"/>
    <p:sldId id="258" r:id="rId4"/>
    <p:sldId id="275" r:id="rId5"/>
    <p:sldId id="276" r:id="rId6"/>
    <p:sldId id="277" r:id="rId7"/>
    <p:sldId id="269" r:id="rId8"/>
    <p:sldId id="266" r:id="rId9"/>
    <p:sldId id="267" r:id="rId10"/>
    <p:sldId id="259" r:id="rId11"/>
    <p:sldId id="260" r:id="rId12"/>
    <p:sldId id="261" r:id="rId13"/>
    <p:sldId id="262" r:id="rId14"/>
    <p:sldId id="263" r:id="rId15"/>
    <p:sldId id="268" r:id="rId16"/>
    <p:sldId id="270" r:id="rId17"/>
    <p:sldId id="271" r:id="rId18"/>
    <p:sldId id="288" r:id="rId19"/>
    <p:sldId id="289" r:id="rId20"/>
    <p:sldId id="272" r:id="rId21"/>
    <p:sldId id="273" r:id="rId22"/>
    <p:sldId id="274" r:id="rId23"/>
    <p:sldId id="278" r:id="rId24"/>
    <p:sldId id="279" r:id="rId25"/>
    <p:sldId id="280" r:id="rId26"/>
    <p:sldId id="286" r:id="rId27"/>
    <p:sldId id="287" r:id="rId28"/>
    <p:sldId id="281" r:id="rId29"/>
    <p:sldId id="282" r:id="rId30"/>
    <p:sldId id="283" r:id="rId31"/>
    <p:sldId id="284" r:id="rId32"/>
    <p:sldId id="290" r:id="rId33"/>
    <p:sldId id="291" r:id="rId34"/>
    <p:sldId id="292" r:id="rId35"/>
    <p:sldId id="285" r:id="rId3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478ADD-C164-4666-847B-E7C4EF099274}" type="datetimeFigureOut">
              <a:rPr lang="de-DE" smtClean="0"/>
              <a:t>09.06.2015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5EFA2-D86E-4348-A52A-B3168BA716B8}" type="slidenum">
              <a:rPr lang="de-DE" smtClean="0"/>
              <a:t>‹Nr.›</a:t>
            </a:fld>
            <a:endParaRPr lang="de-DE"/>
          </a:p>
        </p:txBody>
      </p:sp>
    </p:spTree>
    <p:extLst>
      <p:ext uri="{BB962C8B-B14F-4D97-AF65-F5344CB8AC3E}">
        <p14:creationId xmlns:p14="http://schemas.microsoft.com/office/powerpoint/2010/main" val="2409129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Hamburgs seinerzeit der</a:t>
            </a:r>
            <a:r>
              <a:rPr lang="de-DE" baseline="0" dirty="0" smtClean="0"/>
              <a:t> Senatorin für Justiz und Gleichstellung beigeordneter Staatsrat</a:t>
            </a:r>
            <a:r>
              <a:rPr lang="de-DE" dirty="0" smtClean="0"/>
              <a:t> Ralf </a:t>
            </a:r>
            <a:r>
              <a:rPr lang="de-DE" dirty="0" err="1" smtClean="0"/>
              <a:t>Kleindiek</a:t>
            </a:r>
            <a:r>
              <a:rPr lang="de-DE" dirty="0" smtClean="0"/>
              <a:t> (SPD) am 26.06.2012: „Ich freue mich, dass uns bei den Verhandlungen im Vermittlungsverfahren ein Durchbruch gelungen ist. Es hat sich ausgezahlt, dass wir in der Sache hart verhandelt haben. Mit</a:t>
            </a:r>
            <a:r>
              <a:rPr lang="de-DE" baseline="0" dirty="0" smtClean="0"/>
              <a:t> der nun erzielten Einigung wird die erfolgreiche gerichtliche Mediation auch in Hamburg dauerhaft gesichert. Das stärkt die einvernehmliche Streitbeilegung und bedeutet eine Anerkennung der engagierten Arbeit auch an den Gerichten.“</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2</a:t>
            </a:fld>
            <a:endParaRPr lang="de-DE"/>
          </a:p>
        </p:txBody>
      </p:sp>
    </p:spTree>
    <p:extLst>
      <p:ext uri="{BB962C8B-B14F-4D97-AF65-F5344CB8AC3E}">
        <p14:creationId xmlns:p14="http://schemas.microsoft.com/office/powerpoint/2010/main" val="3421105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32</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33</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34</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35</a:t>
            </a:fld>
            <a:endParaRPr lang="de-DE"/>
          </a:p>
        </p:txBody>
      </p:sp>
    </p:spTree>
    <p:extLst>
      <p:ext uri="{BB962C8B-B14F-4D97-AF65-F5344CB8AC3E}">
        <p14:creationId xmlns:p14="http://schemas.microsoft.com/office/powerpoint/2010/main" val="1978815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1.</a:t>
            </a:r>
            <a:r>
              <a:rPr lang="de-DE" baseline="0" dirty="0" smtClean="0"/>
              <a:t> Keine Mediationskostenhilfe (wegen angeblich „leerer Kassen“, Schuldenbremse u. dgl.) 2. Massive Werbung für „Güterichter“-Verfahren durch Internetseiten der Gerichte, Flyer, Umwidmung / Neuausstattung von Räumlichkeiten ebendort, 3. Finanzierung von Aus- und Weiterbildungskosten der „Güterichter“ aus Steuermitteln 4. Empfehlung von „Güterichter“-Verfahren auch bei eindeutigen Streitsachen 5. Verschweigen der Tatsache, dass die Voraussetzung für die Inanspruchnahme der „Güterichter“-Tätigkeit zuallererst ein rechtshängiges Verfahren ist. 6. Statt einer Entlastung der Gerichte: Zusätzliche Verfahren, die die Erledigung streitiger Verfahren wegen gleichbleibender Richterzahl verlangsamen und erschweren. 7. Wahrheits- und wettbewerbswidriges werbliches Herausstellen der angeblichen Kostenlosigkeit des „Güterichter“-Verfahrens und dadurch Anreiz für die Prozessparteien/</a:t>
            </a:r>
            <a:r>
              <a:rPr lang="de-DE" baseline="0" dirty="0" err="1" smtClean="0"/>
              <a:t>Medianden</a:t>
            </a:r>
            <a:r>
              <a:rPr lang="de-DE" baseline="0" dirty="0" smtClean="0"/>
              <a:t>, erst Klage zu erheben, um dann den „Güterichter“ kostenlos zu bekommen…-</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3</a:t>
            </a:fld>
            <a:endParaRPr lang="de-DE"/>
          </a:p>
        </p:txBody>
      </p:sp>
    </p:spTree>
    <p:extLst>
      <p:ext uri="{BB962C8B-B14F-4D97-AF65-F5344CB8AC3E}">
        <p14:creationId xmlns:p14="http://schemas.microsoft.com/office/powerpoint/2010/main" val="338237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Mediation wird damit zur bloßen METHODE herabgewürdigt, ja zu einer Gesprächsführungstechnik  ‚Technik‘ unter</a:t>
            </a:r>
            <a:r>
              <a:rPr lang="de-DE" baseline="0" dirty="0" smtClean="0"/>
              <a:t> vielen. Da aber zugleich der „Güterichter“ eine Generalermächtigung zum Einsatz „aller Konfliktlösungsmethoden einschließlich der Mediation“ erhält, sind erhebliche Rollenkonflikte absehbar und gar nicht zu vermeiden. Denn wer die Erfolgsaussichten im </a:t>
            </a:r>
            <a:r>
              <a:rPr lang="de-DE" baseline="0" dirty="0" err="1" smtClean="0"/>
              <a:t>Klagfall</a:t>
            </a:r>
            <a:r>
              <a:rPr lang="de-DE" baseline="0" dirty="0" smtClean="0"/>
              <a:t> bewerten UND rechtlichen Rat erteilen UND Vergleichsverhandlungen führen UND Konfliktmanagement betreiben darf, weiß am Ende doch selbst gar nicht mehr, welche Rolle er nun tatsächlich innehat. Und die Medianden verstehen das erst recht nicht!</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4</a:t>
            </a:fld>
            <a:endParaRPr lang="de-DE"/>
          </a:p>
        </p:txBody>
      </p:sp>
    </p:spTree>
    <p:extLst>
      <p:ext uri="{BB962C8B-B14F-4D97-AF65-F5344CB8AC3E}">
        <p14:creationId xmlns:p14="http://schemas.microsoft.com/office/powerpoint/2010/main" val="354050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24</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 – Dass Prof. Dr. Reinhard Greger sich ungeachtet all dessen sich nicht eingestehen mag, dass die Zahl und Ergebnisse der „Güterichter“-Verfahren eben keine Erfolgsgeschichte darstellen, zeigt seine komplett verstiegene Schlussfolgerung: „Nicht aus der Statistik ablesbar ist allerdings der Umstand, dass die breit gestreute Ausbildung in mediativer Verhandlungsführung, die in den letzten Jahren weit mehr als den am Stichtag tätigen 2097 Güterichtern zuteil geworden ist, einen sehr positiven Einfluss auf die Praxis der erkennenden Gerichte hatte. Dies mag mit ein Grund dafür sein, dass die Zahl der Verweisungen vor den Güterichter eher gering bleibt.“</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25</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28</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29</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30</a:t>
            </a:fld>
            <a:endParaRPr lang="de-DE" dirty="0"/>
          </a:p>
        </p:txBody>
      </p:sp>
    </p:spTree>
    <p:extLst>
      <p:ext uri="{BB962C8B-B14F-4D97-AF65-F5344CB8AC3E}">
        <p14:creationId xmlns:p14="http://schemas.microsoft.com/office/powerpoint/2010/main" val="1978815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„Güterichter“ sind vom Geltungsbereich des Mediationsgesetzes ausgenommen. Das bedeutet aber zugleich, dass sie niemandem</a:t>
            </a:r>
            <a:r>
              <a:rPr lang="de-DE" baseline="0" dirty="0" smtClean="0"/>
              <a:t> Rechenschaft darüber ablegen müssen, woher ihre behauptete Mediationskompetenz kommt. Keine Mindeststandards in Aus- und Weiterbildung, keine Zertifizierung, keine sonstigen Kompetenznachweise – und auch keine Akquise! Keine oder kaum eigene Kosten für die Aus- und Weiterbildung.</a:t>
            </a:r>
            <a:endParaRPr lang="de-DE" dirty="0"/>
          </a:p>
        </p:txBody>
      </p:sp>
      <p:sp>
        <p:nvSpPr>
          <p:cNvPr id="4" name="Foliennummernplatzhalter 3"/>
          <p:cNvSpPr>
            <a:spLocks noGrp="1"/>
          </p:cNvSpPr>
          <p:nvPr>
            <p:ph type="sldNum" sz="quarter" idx="10"/>
          </p:nvPr>
        </p:nvSpPr>
        <p:spPr/>
        <p:txBody>
          <a:bodyPr/>
          <a:lstStyle/>
          <a:p>
            <a:fld id="{2145EFA2-D86E-4348-A52A-B3168BA716B8}" type="slidenum">
              <a:rPr lang="de-DE" smtClean="0"/>
              <a:t>31</a:t>
            </a:fld>
            <a:endParaRPr lang="de-DE" dirty="0"/>
          </a:p>
        </p:txBody>
      </p:sp>
    </p:spTree>
    <p:extLst>
      <p:ext uri="{BB962C8B-B14F-4D97-AF65-F5344CB8AC3E}">
        <p14:creationId xmlns:p14="http://schemas.microsoft.com/office/powerpoint/2010/main" val="197881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218B56F-05B6-4DA0-85B9-2695C88B19B1}" type="datetime1">
              <a:rPr lang="de-DE" smtClean="0"/>
              <a:t>09.06.2015</a:t>
            </a:fld>
            <a:endParaRPr lang="de-DE"/>
          </a:p>
        </p:txBody>
      </p:sp>
      <p:sp>
        <p:nvSpPr>
          <p:cNvPr id="17" name="Fußzeilenplatzhalt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de-DE"/>
          </a:p>
        </p:txBody>
      </p:sp>
      <p:sp>
        <p:nvSpPr>
          <p:cNvPr id="29"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A8C87C0-BD57-4D9C-AE31-5A6ADB3516BA}"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238E822-2B4D-48D6-8797-BEF28D801229}" type="datetime1">
              <a:rPr lang="de-DE" smtClean="0"/>
              <a:t>09.06.2015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8C87C0-BD57-4D9C-AE31-5A6ADB3516BA}"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609600"/>
            <a:ext cx="2057400" cy="55165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6553200" y="6248402"/>
            <a:ext cx="2209800" cy="365125"/>
          </a:xfrm>
        </p:spPr>
        <p:txBody>
          <a:bodyPr/>
          <a:lstStyle/>
          <a:p>
            <a:fld id="{396AB388-3759-4969-BC56-39B06BB15848}" type="datetime1">
              <a:rPr lang="de-DE" smtClean="0"/>
              <a:t>09.06.2015</a:t>
            </a:fld>
            <a:endParaRPr lang="de-DE"/>
          </a:p>
        </p:txBody>
      </p:sp>
      <p:sp>
        <p:nvSpPr>
          <p:cNvPr id="5" name="Fußzeilenplatzhalter 4"/>
          <p:cNvSpPr>
            <a:spLocks noGrp="1"/>
          </p:cNvSpPr>
          <p:nvPr>
            <p:ph type="ftr" sz="quarter" idx="11"/>
          </p:nvPr>
        </p:nvSpPr>
        <p:spPr>
          <a:xfrm>
            <a:off x="457201" y="6248207"/>
            <a:ext cx="5573483" cy="365125"/>
          </a:xfrm>
        </p:spPr>
        <p:txBody>
          <a:bodyPr/>
          <a:lstStyle/>
          <a:p>
            <a:endParaRPr lang="de-DE"/>
          </a:p>
        </p:txBody>
      </p:sp>
      <p:sp>
        <p:nvSpPr>
          <p:cNvPr id="7" name="Rechtec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5989638" y="144462"/>
            <a:ext cx="533400" cy="244476"/>
          </a:xfrm>
        </p:spPr>
        <p:txBody>
          <a:bodyPr/>
          <a:lstStyle/>
          <a:p>
            <a:fld id="{6A8C87C0-BD57-4D9C-AE31-5A6ADB3516BA}"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F70B4EDD-3B86-46D7-8C60-7A2C27F6E6B5}" type="datetime1">
              <a:rPr lang="de-DE" smtClean="0"/>
              <a:t>09.06.2015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6A8C87C0-BD57-4D9C-AE31-5A6ADB3516BA}" type="slidenum">
              <a:rPr lang="de-DE" smtClean="0"/>
              <a:t>‹Nr.›</a:t>
            </a:fld>
            <a:endParaRPr lang="de-DE"/>
          </a:p>
        </p:txBody>
      </p:sp>
      <p:sp>
        <p:nvSpPr>
          <p:cNvPr id="8" name="Inhaltsplatzhalter 7"/>
          <p:cNvSpPr>
            <a:spLocks noGrp="1"/>
          </p:cNvSpPr>
          <p:nvPr>
            <p:ph sz="quarter" idx="1"/>
          </p:nvPr>
        </p:nvSpPr>
        <p:spPr>
          <a:xfrm>
            <a:off x="612648" y="1600200"/>
            <a:ext cx="8153400" cy="44958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7" name="Rechtec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e-DE" smtClean="0"/>
              <a:t>Titelmasterformat durch Klicken bearbeiten</a:t>
            </a:r>
            <a:endParaRPr kumimoji="0" lang="en-US"/>
          </a:p>
        </p:txBody>
      </p:sp>
      <p:sp>
        <p:nvSpPr>
          <p:cNvPr id="12" name="Datumsplatzhalter 11"/>
          <p:cNvSpPr>
            <a:spLocks noGrp="1"/>
          </p:cNvSpPr>
          <p:nvPr>
            <p:ph type="dt" sz="half" idx="10"/>
          </p:nvPr>
        </p:nvSpPr>
        <p:spPr/>
        <p:txBody>
          <a:bodyPr/>
          <a:lstStyle/>
          <a:p>
            <a:fld id="{E53FE943-5C95-4A16-94DC-7648AB32A102}" type="datetime1">
              <a:rPr lang="de-DE" smtClean="0"/>
              <a:t>09.06.2015</a:t>
            </a:fld>
            <a:endParaRPr lang="de-DE"/>
          </a:p>
        </p:txBody>
      </p:sp>
      <p:sp>
        <p:nvSpPr>
          <p:cNvPr id="13" name="Foliennummernplatzhalt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A8C87C0-BD57-4D9C-AE31-5A6ADB3516BA}" type="slidenum">
              <a:rPr lang="de-DE" smtClean="0"/>
              <a:t>‹Nr.›</a:t>
            </a:fld>
            <a:endParaRPr lang="de-DE"/>
          </a:p>
        </p:txBody>
      </p:sp>
      <p:sp>
        <p:nvSpPr>
          <p:cNvPr id="14" name="Fußzeilenplatzhalter 13"/>
          <p:cNvSpPr>
            <a:spLocks noGrp="1"/>
          </p:cNvSpPr>
          <p:nvPr>
            <p:ph type="ftr" sz="quarter" idx="12"/>
          </p:nvPr>
        </p:nvSpPr>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9" name="Inhaltsplatzhalter 8"/>
          <p:cNvSpPr>
            <a:spLocks noGrp="1"/>
          </p:cNvSpPr>
          <p:nvPr>
            <p:ph sz="quarter" idx="1"/>
          </p:nvPr>
        </p:nvSpPr>
        <p:spPr>
          <a:xfrm>
            <a:off x="609600"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844901"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7"/>
          <p:cNvSpPr>
            <a:spLocks noGrp="1"/>
          </p:cNvSpPr>
          <p:nvPr>
            <p:ph type="dt" sz="half" idx="15"/>
          </p:nvPr>
        </p:nvSpPr>
        <p:spPr/>
        <p:txBody>
          <a:bodyPr rtlCol="0"/>
          <a:lstStyle/>
          <a:p>
            <a:fld id="{3AB02F42-7883-4F50-B426-92E560CBD16D}" type="datetime1">
              <a:rPr lang="de-DE" smtClean="0"/>
              <a:t>09.06.2015</a:t>
            </a:fld>
            <a:endParaRPr lang="de-DE"/>
          </a:p>
        </p:txBody>
      </p:sp>
      <p:sp>
        <p:nvSpPr>
          <p:cNvPr id="10" name="Foliennummernplatzhalter 9"/>
          <p:cNvSpPr>
            <a:spLocks noGrp="1"/>
          </p:cNvSpPr>
          <p:nvPr>
            <p:ph type="sldNum" sz="quarter" idx="16"/>
          </p:nvPr>
        </p:nvSpPr>
        <p:spPr/>
        <p:txBody>
          <a:bodyPr rtlCol="0"/>
          <a:lstStyle/>
          <a:p>
            <a:fld id="{6A8C87C0-BD57-4D9C-AE31-5A6ADB3516BA}" type="slidenum">
              <a:rPr lang="de-DE" smtClean="0"/>
              <a:t>‹Nr.›</a:t>
            </a:fld>
            <a:endParaRPr lang="de-DE"/>
          </a:p>
        </p:txBody>
      </p:sp>
      <p:sp>
        <p:nvSpPr>
          <p:cNvPr id="12" name="Fußzeilenplatzhalter 11"/>
          <p:cNvSpPr>
            <a:spLocks noGrp="1"/>
          </p:cNvSpPr>
          <p:nvPr>
            <p:ph type="ftr" sz="quarter" idx="17"/>
          </p:nvPr>
        </p:nvSpPr>
        <p:spPr/>
        <p:txBody>
          <a:bodyPr rtlCol="0"/>
          <a:lstStyle/>
          <a:p>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e-DE" smtClean="0"/>
              <a:t>Titelmasterformat durch Klicken bearbeiten</a:t>
            </a:r>
            <a:endParaRPr kumimoji="0" lang="en-US"/>
          </a:p>
        </p:txBody>
      </p:sp>
      <p:sp>
        <p:nvSpPr>
          <p:cNvPr id="11" name="Inhaltsplatzhalter 10"/>
          <p:cNvSpPr>
            <a:spLocks noGrp="1"/>
          </p:cNvSpPr>
          <p:nvPr>
            <p:ph sz="quarter" idx="2"/>
          </p:nvPr>
        </p:nvSpPr>
        <p:spPr>
          <a:xfrm>
            <a:off x="609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800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5"/>
          </p:nvPr>
        </p:nvSpPr>
        <p:spPr/>
        <p:txBody>
          <a:bodyPr rtlCol="0"/>
          <a:lstStyle/>
          <a:p>
            <a:fld id="{34BEFA32-854D-4F42-8073-C040E1DA4D17}" type="datetime1">
              <a:rPr lang="de-DE" smtClean="0"/>
              <a:t>09.06.2015</a:t>
            </a:fld>
            <a:endParaRPr lang="de-DE"/>
          </a:p>
        </p:txBody>
      </p:sp>
      <p:sp>
        <p:nvSpPr>
          <p:cNvPr id="12" name="Foliennummernplatzhalter 11"/>
          <p:cNvSpPr>
            <a:spLocks noGrp="1"/>
          </p:cNvSpPr>
          <p:nvPr>
            <p:ph type="sldNum" sz="quarter" idx="16"/>
          </p:nvPr>
        </p:nvSpPr>
        <p:spPr/>
        <p:txBody>
          <a:bodyPr rtlCol="0"/>
          <a:lstStyle/>
          <a:p>
            <a:fld id="{6A8C87C0-BD57-4D9C-AE31-5A6ADB3516BA}" type="slidenum">
              <a:rPr lang="de-DE" smtClean="0"/>
              <a:t>‹Nr.›</a:t>
            </a:fld>
            <a:endParaRPr lang="de-DE"/>
          </a:p>
        </p:txBody>
      </p:sp>
      <p:sp>
        <p:nvSpPr>
          <p:cNvPr id="14" name="Fußzeilenplatzhalter 13"/>
          <p:cNvSpPr>
            <a:spLocks noGrp="1"/>
          </p:cNvSpPr>
          <p:nvPr>
            <p:ph type="ftr" sz="quarter" idx="17"/>
          </p:nvPr>
        </p:nvSpPr>
        <p:spPr/>
        <p:txBody>
          <a:bodyPr rtlCol="0"/>
          <a:lstStyle/>
          <a:p>
            <a:endParaRPr lang="de-DE"/>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52EC042D-D429-4C18-B81E-CD8864314C58}"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6A8C87C0-BD57-4D9C-AE31-5A6ADB3516BA}"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08F2BD0-FF30-4DF1-9C22-5320479E4AEE}" type="datetime1">
              <a:rPr lang="de-DE" smtClean="0"/>
              <a:t>09.06.2015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fld id="{6A8C87C0-BD57-4D9C-AE31-5A6ADB3516BA}"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CCE92C49-C983-427D-AABA-18741F619529}" type="datetime1">
              <a:rPr lang="de-DE" smtClean="0"/>
              <a:t>09.06.2015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6A8C87C0-BD57-4D9C-AE31-5A6ADB3516BA}" type="slidenum">
              <a:rPr lang="de-DE" smtClean="0"/>
              <a:t>‹Nr.›</a:t>
            </a:fld>
            <a:endParaRPr lang="de-DE"/>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9" name="Inhaltsplatzhalter 8"/>
          <p:cNvSpPr>
            <a:spLocks noGrp="1"/>
          </p:cNvSpPr>
          <p:nvPr>
            <p:ph sz="quarter" idx="1"/>
          </p:nvPr>
        </p:nvSpPr>
        <p:spPr>
          <a:xfrm>
            <a:off x="2362200" y="1752600"/>
            <a:ext cx="6400800" cy="4419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 bearbeiten</a:t>
            </a:r>
          </a:p>
        </p:txBody>
      </p:sp>
      <p:sp>
        <p:nvSpPr>
          <p:cNvPr id="8" name="Rechtec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e-DE" smtClean="0"/>
              <a:t>Titelmasterformat durch Klicken bearbeiten</a:t>
            </a:r>
            <a:endParaRPr kumimoji="0" lang="en-US"/>
          </a:p>
        </p:txBody>
      </p:sp>
      <p:sp>
        <p:nvSpPr>
          <p:cNvPr id="11" name="Rechtec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6248400" y="6248400"/>
            <a:ext cx="2667000" cy="365125"/>
          </a:xfrm>
        </p:spPr>
        <p:txBody>
          <a:bodyPr rtlCol="0"/>
          <a:lstStyle/>
          <a:p>
            <a:fld id="{32E04A22-963B-4607-B94C-19F1AF5B3CF6}" type="datetime1">
              <a:rPr lang="de-DE" smtClean="0"/>
              <a:t>09.06.2015</a:t>
            </a:fld>
            <a:endParaRPr lang="de-DE"/>
          </a:p>
        </p:txBody>
      </p:sp>
      <p:sp>
        <p:nvSpPr>
          <p:cNvPr id="13" name="Foliennummernplatzhalter 12"/>
          <p:cNvSpPr>
            <a:spLocks noGrp="1"/>
          </p:cNvSpPr>
          <p:nvPr>
            <p:ph type="sldNum" sz="quarter" idx="11"/>
          </p:nvPr>
        </p:nvSpPr>
        <p:spPr>
          <a:xfrm>
            <a:off x="0" y="4667249"/>
            <a:ext cx="1447800" cy="663578"/>
          </a:xfrm>
        </p:spPr>
        <p:txBody>
          <a:bodyPr rtlCol="0"/>
          <a:lstStyle>
            <a:lvl1pPr>
              <a:defRPr sz="2800"/>
            </a:lvl1pPr>
          </a:lstStyle>
          <a:p>
            <a:fld id="{6A8C87C0-BD57-4D9C-AE31-5A6ADB3516BA}" type="slidenum">
              <a:rPr lang="de-DE" smtClean="0"/>
              <a:t>‹Nr.›</a:t>
            </a:fld>
            <a:endParaRPr lang="de-DE"/>
          </a:p>
        </p:txBody>
      </p:sp>
      <p:sp>
        <p:nvSpPr>
          <p:cNvPr id="14" name="Fußzeilenplatzhalter 13"/>
          <p:cNvSpPr>
            <a:spLocks noGrp="1"/>
          </p:cNvSpPr>
          <p:nvPr>
            <p:ph type="ftr" sz="quarter" idx="12"/>
          </p:nvPr>
        </p:nvSpPr>
        <p:spPr>
          <a:xfrm>
            <a:off x="1600200" y="6248206"/>
            <a:ext cx="4572000" cy="365125"/>
          </a:xfrm>
        </p:spPr>
        <p:txBody>
          <a:bodyPr rtlCol="0"/>
          <a:lstStyle/>
          <a:p>
            <a:endParaRPr lang="de-DE"/>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e-DE" smtClean="0"/>
              <a:t>Bild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609600" y="228600"/>
            <a:ext cx="8153400" cy="9906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28ADA7-58D7-4405-8224-ADF9E0C4CDD6}" type="datetime1">
              <a:rPr lang="de-DE" smtClean="0"/>
              <a:t>09.06.2015</a:t>
            </a:fld>
            <a:endParaRPr lang="de-DE"/>
          </a:p>
        </p:txBody>
      </p:sp>
      <p:sp>
        <p:nvSpPr>
          <p:cNvPr id="3" name="Fußzeilenplatzhalt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de-DE"/>
          </a:p>
        </p:txBody>
      </p:sp>
      <p:sp>
        <p:nvSpPr>
          <p:cNvPr id="7" name="Rechtec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A8C87C0-BD57-4D9C-AE31-5A6ADB3516BA}"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ueterichter-forum.d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gueterichter-forum.d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ueterichter-forum.d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ueterichter-forum.d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latin typeface="Garamond" panose="02020404030301010803" pitchFamily="18" charset="0"/>
              </a:rPr>
              <a:t>D</a:t>
            </a:r>
            <a:r>
              <a:rPr lang="de-DE" b="1" cap="none" dirty="0" smtClean="0">
                <a:latin typeface="Garamond" panose="02020404030301010803" pitchFamily="18" charset="0"/>
              </a:rPr>
              <a:t>as „erweiterte Güterichtermodell“ – </a:t>
            </a:r>
            <a:r>
              <a:rPr lang="de-DE" b="1" cap="none" dirty="0" smtClean="0">
                <a:solidFill>
                  <a:srgbClr val="FF0000"/>
                </a:solidFill>
                <a:latin typeface="Garamond" panose="02020404030301010803" pitchFamily="18" charset="0"/>
              </a:rPr>
              <a:t>trojanisches Pferd </a:t>
            </a:r>
            <a:r>
              <a:rPr lang="de-DE" b="1" cap="none" dirty="0" smtClean="0">
                <a:latin typeface="Garamond" panose="02020404030301010803" pitchFamily="18" charset="0"/>
              </a:rPr>
              <a:t>in der Mediation 	</a:t>
            </a:r>
            <a:r>
              <a:rPr lang="de-DE" b="1" cap="none" dirty="0" smtClean="0">
                <a:solidFill>
                  <a:srgbClr val="FFFF00"/>
                </a:solidFill>
                <a:latin typeface="Garamond" panose="02020404030301010803" pitchFamily="18" charset="0"/>
              </a:rPr>
              <a:t>oder</a:t>
            </a:r>
            <a:r>
              <a:rPr lang="de-DE" b="1" cap="none" dirty="0" smtClean="0">
                <a:latin typeface="Garamond" panose="02020404030301010803" pitchFamily="18" charset="0"/>
              </a:rPr>
              <a:t/>
            </a:r>
            <a:br>
              <a:rPr lang="de-DE" b="1" cap="none" dirty="0" smtClean="0">
                <a:latin typeface="Garamond" panose="02020404030301010803" pitchFamily="18" charset="0"/>
              </a:rPr>
            </a:br>
            <a:r>
              <a:rPr lang="de-DE" sz="3600" b="1" cap="none" dirty="0" smtClean="0">
                <a:solidFill>
                  <a:srgbClr val="00B0F0"/>
                </a:solidFill>
                <a:latin typeface="Garamond" panose="02020404030301010803" pitchFamily="18" charset="0"/>
              </a:rPr>
              <a:t>„</a:t>
            </a:r>
            <a:r>
              <a:rPr lang="de-DE" sz="3600" b="1" i="1" cap="none" dirty="0" smtClean="0">
                <a:solidFill>
                  <a:srgbClr val="00B0F0"/>
                </a:solidFill>
                <a:latin typeface="Garamond" panose="02020404030301010803" pitchFamily="18" charset="0"/>
              </a:rPr>
              <a:t>Ich fürchte die Danaer, auch wenn sie Geschenke bringen.“ </a:t>
            </a:r>
            <a:r>
              <a:rPr lang="de-DE" sz="3600" b="1" cap="none" dirty="0" smtClean="0">
                <a:solidFill>
                  <a:srgbClr val="00B0F0"/>
                </a:solidFill>
                <a:latin typeface="Garamond" panose="02020404030301010803" pitchFamily="18" charset="0"/>
              </a:rPr>
              <a:t> Laokoon</a:t>
            </a:r>
            <a:endParaRPr lang="de-DE" b="1" i="1" dirty="0">
              <a:solidFill>
                <a:srgbClr val="00B0F0"/>
              </a:solidFill>
              <a:latin typeface="Garamond" panose="02020404030301010803" pitchFamily="18" charset="0"/>
            </a:endParaRPr>
          </a:p>
        </p:txBody>
      </p:sp>
      <p:sp>
        <p:nvSpPr>
          <p:cNvPr id="3" name="Untertitel 2"/>
          <p:cNvSpPr>
            <a:spLocks noGrp="1"/>
          </p:cNvSpPr>
          <p:nvPr>
            <p:ph type="subTitle" idx="1"/>
          </p:nvPr>
        </p:nvSpPr>
        <p:spPr/>
        <p:txBody>
          <a:bodyPr>
            <a:normAutofit fontScale="70000" lnSpcReduction="20000"/>
          </a:bodyPr>
          <a:lstStyle/>
          <a:p>
            <a:r>
              <a:rPr lang="de-DE" b="1" dirty="0" smtClean="0">
                <a:solidFill>
                  <a:schemeClr val="bg1"/>
                </a:solidFill>
                <a:latin typeface="Garamond" panose="02020404030301010803" pitchFamily="18" charset="0"/>
              </a:rPr>
              <a:t>© </a:t>
            </a:r>
            <a:r>
              <a:rPr lang="de-DE" b="1" dirty="0" err="1" smtClean="0">
                <a:solidFill>
                  <a:schemeClr val="bg1"/>
                </a:solidFill>
                <a:latin typeface="Garamond" panose="02020404030301010803" pitchFamily="18" charset="0"/>
              </a:rPr>
              <a:t>by</a:t>
            </a:r>
            <a:r>
              <a:rPr lang="de-DE" b="1" dirty="0" smtClean="0">
                <a:solidFill>
                  <a:schemeClr val="bg1"/>
                </a:solidFill>
                <a:latin typeface="Garamond" panose="02020404030301010803" pitchFamily="18" charset="0"/>
              </a:rPr>
              <a:t> Klaus-Peter Kill | JUNG &amp; KILL – DIE UNABHÄNGIGEN KONFLIKTBERATER (Partnerschaft) | Hamburg 2015</a:t>
            </a:r>
            <a:endParaRPr lang="de-DE"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515426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Zur Erinnerung: Aufgaben eines Berufsrichters (4)</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10</a:t>
            </a:fld>
            <a:endParaRPr lang="de-DE"/>
          </a:p>
        </p:txBody>
      </p:sp>
      <p:sp>
        <p:nvSpPr>
          <p:cNvPr id="6" name="Inhaltsplatzhalter 5"/>
          <p:cNvSpPr>
            <a:spLocks noGrp="1"/>
          </p:cNvSpPr>
          <p:nvPr>
            <p:ph sz="quarter" idx="1"/>
          </p:nvPr>
        </p:nvSpPr>
        <p:spPr/>
        <p:txBody>
          <a:bodyPr>
            <a:normAutofit fontScale="62500" lnSpcReduction="20000"/>
          </a:bodyPr>
          <a:lstStyle/>
          <a:p>
            <a:endParaRPr lang="de-DE" sz="2000" b="1" dirty="0">
              <a:latin typeface="Garamond" panose="02020404030301010803" pitchFamily="18" charset="0"/>
            </a:endParaRPr>
          </a:p>
          <a:p>
            <a:r>
              <a:rPr lang="de-DE" sz="2000" b="1" dirty="0">
                <a:latin typeface="Garamond" panose="02020404030301010803" pitchFamily="18" charset="0"/>
              </a:rPr>
              <a:t>		</a:t>
            </a:r>
            <a:r>
              <a:rPr lang="de-DE" b="1" dirty="0" smtClean="0">
                <a:latin typeface="Garamond" panose="02020404030301010803" pitchFamily="18" charset="0"/>
              </a:rPr>
              <a:t>DEUTSCHES </a:t>
            </a:r>
            <a:r>
              <a:rPr lang="de-DE" b="1" dirty="0">
                <a:latin typeface="Garamond" panose="02020404030301010803" pitchFamily="18" charset="0"/>
              </a:rPr>
              <a:t>RICHTERGESETZ (DRiG)</a:t>
            </a:r>
          </a:p>
          <a:p>
            <a:endParaRPr lang="de-DE" b="1" dirty="0">
              <a:latin typeface="Garamond" panose="02020404030301010803" pitchFamily="18" charset="0"/>
            </a:endParaRPr>
          </a:p>
          <a:p>
            <a:r>
              <a:rPr lang="de-DE" sz="2600" b="1" dirty="0">
                <a:solidFill>
                  <a:srgbClr val="FF0000"/>
                </a:solidFill>
                <a:latin typeface="Garamond" panose="02020404030301010803" pitchFamily="18" charset="0"/>
              </a:rPr>
              <a:t>§ 4 Unvereinbare Aufgaben</a:t>
            </a:r>
          </a:p>
          <a:p>
            <a:endParaRPr lang="de-DE" sz="2600" b="1" dirty="0">
              <a:latin typeface="Garamond" panose="02020404030301010803" pitchFamily="18" charset="0"/>
            </a:endParaRPr>
          </a:p>
          <a:p>
            <a:r>
              <a:rPr lang="de-DE" sz="2600" b="1" dirty="0">
                <a:latin typeface="Garamond" panose="02020404030301010803" pitchFamily="18" charset="0"/>
              </a:rPr>
              <a:t>(1) Ein Richter darf Aufgaben der rechtsprechenden Gewalt und Aufgaben der gesetzgebenden oder der vollziehenden Gewalt nicht zugleich wahrnehmen.</a:t>
            </a:r>
          </a:p>
          <a:p>
            <a:endParaRPr lang="de-DE" sz="2600" b="1" dirty="0">
              <a:latin typeface="Garamond" panose="02020404030301010803" pitchFamily="18" charset="0"/>
            </a:endParaRPr>
          </a:p>
          <a:p>
            <a:r>
              <a:rPr lang="de-DE" sz="2600" b="1" dirty="0">
                <a:latin typeface="Garamond" panose="02020404030301010803" pitchFamily="18" charset="0"/>
              </a:rPr>
              <a:t>(2) Außer Aufgaben der rechtsprechenden Gewalt darf ein Richter jedoch </a:t>
            </a:r>
            <a:r>
              <a:rPr lang="de-DE" sz="2600" b="1" dirty="0" smtClean="0">
                <a:latin typeface="Garamond" panose="02020404030301010803" pitchFamily="18" charset="0"/>
              </a:rPr>
              <a:t>wahrnehmen</a:t>
            </a:r>
            <a:endParaRPr lang="de-DE" sz="2600" b="1" dirty="0">
              <a:latin typeface="Garamond" panose="02020404030301010803" pitchFamily="18" charset="0"/>
            </a:endParaRPr>
          </a:p>
          <a:p>
            <a:r>
              <a:rPr lang="de-DE" sz="2600" b="1" dirty="0">
                <a:latin typeface="Garamond" panose="02020404030301010803" pitchFamily="18" charset="0"/>
              </a:rPr>
              <a:t>1. Aufgaben der Gerichtsverwaltung,</a:t>
            </a:r>
          </a:p>
          <a:p>
            <a:r>
              <a:rPr lang="de-DE" sz="2600" b="1" dirty="0">
                <a:latin typeface="Garamond" panose="02020404030301010803" pitchFamily="18" charset="0"/>
              </a:rPr>
              <a:t>2. andere Aufgaben, die auf Grund eines Gesetzes Gerichten oder Richtern zugewiesen sind,</a:t>
            </a:r>
          </a:p>
          <a:p>
            <a:r>
              <a:rPr lang="de-DE" sz="2600" b="1" dirty="0">
                <a:latin typeface="Garamond" panose="02020404030301010803" pitchFamily="18" charset="0"/>
              </a:rPr>
              <a:t>3. Aufgaben der Forschung und Lehre an einer wissenschaftlichen Hochschule, öffentlichen Unterrichtsanstalt oder amtlichen Unterrichtseinrichtung,</a:t>
            </a:r>
          </a:p>
          <a:p>
            <a:r>
              <a:rPr lang="de-DE" sz="2600" b="1" dirty="0">
                <a:latin typeface="Garamond" panose="02020404030301010803" pitchFamily="18" charset="0"/>
              </a:rPr>
              <a:t>4. Prüfungsangelegenheiten,</a:t>
            </a:r>
          </a:p>
          <a:p>
            <a:r>
              <a:rPr lang="de-DE" sz="2600" b="1" dirty="0">
                <a:latin typeface="Garamond" panose="02020404030301010803" pitchFamily="18" charset="0"/>
              </a:rPr>
              <a:t>5. den Vorsitz in Einigungsstellen und entsprechenden unabhängigen Stellen im Sinne des § 104 Satz 2 des Bundespersonalvertretungsgesetzes.</a:t>
            </a:r>
          </a:p>
          <a:p>
            <a:endParaRPr lang="de-DE" sz="2000" b="1" dirty="0">
              <a:latin typeface="Garamond" panose="02020404030301010803" pitchFamily="18" charset="0"/>
            </a:endParaRPr>
          </a:p>
        </p:txBody>
      </p:sp>
    </p:spTree>
    <p:extLst>
      <p:ext uri="{BB962C8B-B14F-4D97-AF65-F5344CB8AC3E}">
        <p14:creationId xmlns:p14="http://schemas.microsoft.com/office/powerpoint/2010/main" val="539405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Zur Erinnerung: Aufgaben eines Berufsrichters (5)</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11</a:t>
            </a:fld>
            <a:endParaRPr lang="de-DE"/>
          </a:p>
        </p:txBody>
      </p:sp>
      <p:sp>
        <p:nvSpPr>
          <p:cNvPr id="6" name="Inhaltsplatzhalter 5"/>
          <p:cNvSpPr>
            <a:spLocks noGrp="1"/>
          </p:cNvSpPr>
          <p:nvPr>
            <p:ph sz="quarter" idx="1"/>
          </p:nvPr>
        </p:nvSpPr>
        <p:spPr/>
        <p:txBody>
          <a:bodyPr>
            <a:normAutofit fontScale="70000" lnSpcReduction="20000"/>
          </a:bodyPr>
          <a:lstStyle/>
          <a:p>
            <a:endParaRPr lang="de-DE" sz="2000" b="1" dirty="0">
              <a:latin typeface="Garamond" panose="02020404030301010803" pitchFamily="18" charset="0"/>
            </a:endParaRPr>
          </a:p>
          <a:p>
            <a:r>
              <a:rPr lang="de-DE" sz="2000" b="1" dirty="0">
                <a:latin typeface="Garamond" panose="02020404030301010803" pitchFamily="18" charset="0"/>
              </a:rPr>
              <a:t>		</a:t>
            </a:r>
            <a:r>
              <a:rPr lang="de-DE" sz="2600" b="1" dirty="0" smtClean="0">
                <a:latin typeface="Garamond" panose="02020404030301010803" pitchFamily="18" charset="0"/>
              </a:rPr>
              <a:t>DEUTSCHES </a:t>
            </a:r>
            <a:r>
              <a:rPr lang="de-DE" sz="2600" b="1" dirty="0">
                <a:latin typeface="Garamond" panose="02020404030301010803" pitchFamily="18" charset="0"/>
              </a:rPr>
              <a:t>RICHTERGESETZ (DRiG)</a:t>
            </a:r>
          </a:p>
          <a:p>
            <a:endParaRPr lang="de-DE" sz="2600" b="1" dirty="0">
              <a:latin typeface="Garamond" panose="02020404030301010803" pitchFamily="18" charset="0"/>
            </a:endParaRPr>
          </a:p>
          <a:p>
            <a:r>
              <a:rPr lang="de-DE" sz="2000" b="1" dirty="0">
                <a:solidFill>
                  <a:srgbClr val="FF0000"/>
                </a:solidFill>
                <a:latin typeface="Garamond" panose="02020404030301010803" pitchFamily="18" charset="0"/>
              </a:rPr>
              <a:t>§ 19a Amtsbezeichnungen</a:t>
            </a:r>
          </a:p>
          <a:p>
            <a:endParaRPr lang="de-DE" sz="2000" b="1" dirty="0">
              <a:latin typeface="Garamond" panose="02020404030301010803" pitchFamily="18" charset="0"/>
            </a:endParaRPr>
          </a:p>
          <a:p>
            <a:r>
              <a:rPr lang="de-DE" sz="2000" b="1" dirty="0">
                <a:latin typeface="Garamond" panose="02020404030301010803" pitchFamily="18" charset="0"/>
              </a:rPr>
              <a:t>(1) Amtsbezeichnungen der Richter auf Lebenszeit und der Richter auf Zeit sind "Richter", "Vorsitzender Richter", "Direktor", "Vizepräsident" oder "Präsident" mit einem das Gericht bezeichnenden Zusatz ("Richter am ...", "Vorsitzender Richter am ...", "Direktor des ...", "Vizepräsident des ...", "Präsident des ...").</a:t>
            </a:r>
          </a:p>
          <a:p>
            <a:endParaRPr lang="de-DE" sz="2000" b="1" dirty="0">
              <a:latin typeface="Garamond" panose="02020404030301010803" pitchFamily="18" charset="0"/>
            </a:endParaRPr>
          </a:p>
          <a:p>
            <a:r>
              <a:rPr lang="de-DE" sz="2000" b="1" dirty="0">
                <a:latin typeface="Garamond" panose="02020404030301010803" pitchFamily="18" charset="0"/>
              </a:rPr>
              <a:t>(2) Richter kraft Auftrags führen im Dienst die Bezeichnung "Richter" mit einem das Gericht bezeichnenden Zusatz ("Richter am ...").</a:t>
            </a:r>
          </a:p>
          <a:p>
            <a:endParaRPr lang="de-DE" sz="2000" b="1" dirty="0">
              <a:latin typeface="Garamond" panose="02020404030301010803" pitchFamily="18" charset="0"/>
            </a:endParaRPr>
          </a:p>
          <a:p>
            <a:r>
              <a:rPr lang="de-DE" sz="2000" b="1" dirty="0">
                <a:latin typeface="Garamond" panose="02020404030301010803" pitchFamily="18" charset="0"/>
              </a:rPr>
              <a:t>(3) Richter auf Probe führen die Bezeichnung "Richter", im staatsanwaltschaftlichen Dienst die Bezeichnung "Staatsanwalt".</a:t>
            </a:r>
          </a:p>
          <a:p>
            <a:r>
              <a:rPr lang="de-DE" sz="2000" b="1" i="1" dirty="0">
                <a:latin typeface="Garamond" panose="02020404030301010803" pitchFamily="18" charset="0"/>
              </a:rPr>
              <a:t>Fußnote</a:t>
            </a:r>
          </a:p>
          <a:p>
            <a:r>
              <a:rPr lang="de-DE" sz="2000" b="1" i="1" dirty="0">
                <a:latin typeface="Garamond" panose="02020404030301010803" pitchFamily="18" charset="0"/>
              </a:rPr>
              <a:t>Nach Maßgabe des Entscheidungssatzes mit dem GG vereinbar, BVerfGE v. 27.6.1974 I 2161</a:t>
            </a:r>
          </a:p>
          <a:p>
            <a:endParaRPr lang="de-DE" sz="2000" b="1" i="1" dirty="0">
              <a:latin typeface="Garamond" panose="02020404030301010803" pitchFamily="18" charset="0"/>
            </a:endParaRPr>
          </a:p>
        </p:txBody>
      </p:sp>
    </p:spTree>
    <p:extLst>
      <p:ext uri="{BB962C8B-B14F-4D97-AF65-F5344CB8AC3E}">
        <p14:creationId xmlns:p14="http://schemas.microsoft.com/office/powerpoint/2010/main" val="379984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Zur Erinnerung: Aufgaben eines Berufsrichters (6)</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12</a:t>
            </a:fld>
            <a:endParaRPr lang="de-DE"/>
          </a:p>
        </p:txBody>
      </p:sp>
      <p:sp>
        <p:nvSpPr>
          <p:cNvPr id="6" name="Inhaltsplatzhalter 5"/>
          <p:cNvSpPr>
            <a:spLocks noGrp="1"/>
          </p:cNvSpPr>
          <p:nvPr>
            <p:ph sz="quarter" idx="1"/>
          </p:nvPr>
        </p:nvSpPr>
        <p:spPr/>
        <p:txBody>
          <a:bodyPr>
            <a:normAutofit fontScale="55000" lnSpcReduction="20000"/>
          </a:bodyPr>
          <a:lstStyle/>
          <a:p>
            <a:endParaRPr lang="de-DE" sz="2000" b="1" dirty="0">
              <a:latin typeface="Garamond" panose="02020404030301010803" pitchFamily="18" charset="0"/>
            </a:endParaRPr>
          </a:p>
          <a:p>
            <a:r>
              <a:rPr lang="de-DE" sz="2600" b="1" dirty="0">
                <a:latin typeface="Garamond" panose="02020404030301010803" pitchFamily="18" charset="0"/>
              </a:rPr>
              <a:t>		</a:t>
            </a:r>
            <a:r>
              <a:rPr lang="de-DE" sz="2600" b="1" dirty="0" smtClean="0">
                <a:latin typeface="Garamond" panose="02020404030301010803" pitchFamily="18" charset="0"/>
              </a:rPr>
              <a:t>DEUTSCHES </a:t>
            </a:r>
            <a:r>
              <a:rPr lang="de-DE" sz="2600" b="1" dirty="0">
                <a:latin typeface="Garamond" panose="02020404030301010803" pitchFamily="18" charset="0"/>
              </a:rPr>
              <a:t>RICHTERGESETZ (DRiG</a:t>
            </a:r>
            <a:r>
              <a:rPr lang="de-DE" sz="2600" b="1" dirty="0" smtClean="0">
                <a:latin typeface="Garamond" panose="02020404030301010803" pitchFamily="18" charset="0"/>
              </a:rPr>
              <a:t>)</a:t>
            </a:r>
          </a:p>
          <a:p>
            <a:endParaRPr lang="de-DE" sz="2600" b="1" dirty="0">
              <a:latin typeface="Garamond" panose="02020404030301010803" pitchFamily="18" charset="0"/>
            </a:endParaRPr>
          </a:p>
          <a:p>
            <a:r>
              <a:rPr lang="de-DE" sz="2600" b="1" dirty="0">
                <a:solidFill>
                  <a:srgbClr val="FF0000"/>
                </a:solidFill>
                <a:latin typeface="Garamond" panose="02020404030301010803" pitchFamily="18" charset="0"/>
              </a:rPr>
              <a:t>§ 39 Wahrung der Unabhängigkeit</a:t>
            </a:r>
          </a:p>
          <a:p>
            <a:endParaRPr lang="de-DE" sz="2600" b="1" dirty="0">
              <a:latin typeface="Garamond" panose="02020404030301010803" pitchFamily="18" charset="0"/>
            </a:endParaRPr>
          </a:p>
          <a:p>
            <a:r>
              <a:rPr lang="de-DE" sz="2600" b="1" dirty="0">
                <a:latin typeface="Garamond" panose="02020404030301010803" pitchFamily="18" charset="0"/>
              </a:rPr>
              <a:t>Der Richter hat sich innerhalb und außerhalb seines Amtes, auch bei politischer Betätigung, so zu verhalten, </a:t>
            </a:r>
            <a:r>
              <a:rPr lang="de-DE" sz="2600" b="1" dirty="0" smtClean="0">
                <a:latin typeface="Garamond" panose="02020404030301010803" pitchFamily="18" charset="0"/>
              </a:rPr>
              <a:t>dass </a:t>
            </a:r>
            <a:r>
              <a:rPr lang="de-DE" sz="2600" b="1" dirty="0">
                <a:latin typeface="Garamond" panose="02020404030301010803" pitchFamily="18" charset="0"/>
              </a:rPr>
              <a:t>das Vertrauen in seine Unabhängigkeit nicht gefährdet wird.</a:t>
            </a:r>
          </a:p>
          <a:p>
            <a:endParaRPr lang="de-DE" sz="2600" b="1" dirty="0">
              <a:latin typeface="Garamond" panose="02020404030301010803" pitchFamily="18" charset="0"/>
            </a:endParaRPr>
          </a:p>
          <a:p>
            <a:r>
              <a:rPr lang="de-DE" sz="2600" b="1" dirty="0">
                <a:solidFill>
                  <a:srgbClr val="FF0000"/>
                </a:solidFill>
                <a:latin typeface="Garamond" panose="02020404030301010803" pitchFamily="18" charset="0"/>
              </a:rPr>
              <a:t>§ 40 Schiedsrichter und Schlichter</a:t>
            </a:r>
          </a:p>
          <a:p>
            <a:endParaRPr lang="de-DE" sz="2600" b="1" dirty="0">
              <a:latin typeface="Garamond" panose="02020404030301010803" pitchFamily="18" charset="0"/>
            </a:endParaRPr>
          </a:p>
          <a:p>
            <a:r>
              <a:rPr lang="de-DE" sz="2600" b="1" dirty="0">
                <a:latin typeface="Garamond" panose="02020404030301010803" pitchFamily="18" charset="0"/>
              </a:rPr>
              <a:t>(1) Eine Nebentätigkeit als Schiedsrichter oder Schiedsgutachter darf dem Richter nur genehmigt werden, wenn die Parteien des Schiedsvertrags ihn gemeinsam beauftragen oder wenn er von einer unbeteiligten Stelle benannt ist. Die Genehmigung ist zu versagen, wenn der Richter zur Zeit der Entscheidung über die Erteilung der Genehmigung mit der Sache </a:t>
            </a:r>
            <a:r>
              <a:rPr lang="de-DE" sz="2600" b="1" dirty="0" smtClean="0">
                <a:latin typeface="Garamond" panose="02020404030301010803" pitchFamily="18" charset="0"/>
              </a:rPr>
              <a:t>befasst </a:t>
            </a:r>
            <a:r>
              <a:rPr lang="de-DE" sz="2600" b="1" dirty="0">
                <a:latin typeface="Garamond" panose="02020404030301010803" pitchFamily="18" charset="0"/>
              </a:rPr>
              <a:t>ist oder nach der Geschäftsverteilung </a:t>
            </a:r>
            <a:r>
              <a:rPr lang="de-DE" sz="2600" b="1" dirty="0" smtClean="0">
                <a:latin typeface="Garamond" panose="02020404030301010803" pitchFamily="18" charset="0"/>
              </a:rPr>
              <a:t>befasst </a:t>
            </a:r>
            <a:r>
              <a:rPr lang="de-DE" sz="2600" b="1" dirty="0">
                <a:latin typeface="Garamond" panose="02020404030301010803" pitchFamily="18" charset="0"/>
              </a:rPr>
              <a:t>werden kann.</a:t>
            </a:r>
          </a:p>
          <a:p>
            <a:endParaRPr lang="de-DE" sz="2600" b="1" dirty="0">
              <a:latin typeface="Garamond" panose="02020404030301010803" pitchFamily="18" charset="0"/>
            </a:endParaRPr>
          </a:p>
          <a:p>
            <a:r>
              <a:rPr lang="de-DE" sz="2600" b="1" dirty="0">
                <a:latin typeface="Garamond" panose="02020404030301010803" pitchFamily="18" charset="0"/>
              </a:rPr>
              <a:t>(2) Auf eine Nebentätigkeit als Schlichter in Streitigkeiten zwischen Vereinigungen oder zwischen diesen und Dritten ist Absatz 1 entsprechend anzuwenden.</a:t>
            </a:r>
          </a:p>
          <a:p>
            <a:endParaRPr lang="de-DE" sz="2600" b="1" dirty="0">
              <a:latin typeface="Garamond" panose="02020404030301010803" pitchFamily="18" charset="0"/>
            </a:endParaRPr>
          </a:p>
          <a:p>
            <a:endParaRPr lang="de-DE" sz="2000" b="1" dirty="0">
              <a:latin typeface="Garamond" panose="02020404030301010803" pitchFamily="18" charset="0"/>
            </a:endParaRPr>
          </a:p>
          <a:p>
            <a:endParaRPr lang="de-DE" sz="2600" b="1" dirty="0">
              <a:latin typeface="Garamond" panose="02020404030301010803" pitchFamily="18" charset="0"/>
            </a:endParaRPr>
          </a:p>
        </p:txBody>
      </p:sp>
    </p:spTree>
    <p:extLst>
      <p:ext uri="{BB962C8B-B14F-4D97-AF65-F5344CB8AC3E}">
        <p14:creationId xmlns:p14="http://schemas.microsoft.com/office/powerpoint/2010/main" val="286967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Zur Erinnerung: Aufgaben eines Berufsrichters (7)</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13</a:t>
            </a:fld>
            <a:endParaRPr lang="de-DE"/>
          </a:p>
        </p:txBody>
      </p:sp>
      <p:sp>
        <p:nvSpPr>
          <p:cNvPr id="6" name="Inhaltsplatzhalter 5"/>
          <p:cNvSpPr>
            <a:spLocks noGrp="1"/>
          </p:cNvSpPr>
          <p:nvPr>
            <p:ph sz="quarter" idx="1"/>
          </p:nvPr>
        </p:nvSpPr>
        <p:spPr/>
        <p:txBody>
          <a:bodyPr>
            <a:normAutofit fontScale="92500" lnSpcReduction="20000"/>
          </a:bodyPr>
          <a:lstStyle/>
          <a:p>
            <a:endParaRPr lang="de-DE" sz="2000" b="1" dirty="0">
              <a:latin typeface="Garamond" panose="02020404030301010803" pitchFamily="18" charset="0"/>
            </a:endParaRPr>
          </a:p>
          <a:p>
            <a:r>
              <a:rPr lang="de-DE" sz="2000" b="1" dirty="0">
                <a:latin typeface="Garamond" panose="02020404030301010803" pitchFamily="18" charset="0"/>
              </a:rPr>
              <a:t>		</a:t>
            </a:r>
            <a:r>
              <a:rPr lang="de-DE" sz="2000" b="1" dirty="0" smtClean="0">
                <a:latin typeface="Garamond" panose="02020404030301010803" pitchFamily="18" charset="0"/>
              </a:rPr>
              <a:t>DEUTSCHES </a:t>
            </a:r>
            <a:r>
              <a:rPr lang="de-DE" sz="2000" b="1" dirty="0">
                <a:latin typeface="Garamond" panose="02020404030301010803" pitchFamily="18" charset="0"/>
              </a:rPr>
              <a:t>RICHTERGESETZ (DRiG</a:t>
            </a:r>
            <a:r>
              <a:rPr lang="de-DE" sz="2000" b="1" dirty="0" smtClean="0">
                <a:latin typeface="Garamond" panose="02020404030301010803" pitchFamily="18" charset="0"/>
              </a:rPr>
              <a:t>)</a:t>
            </a:r>
          </a:p>
          <a:p>
            <a:endParaRPr lang="de-DE" sz="2000" b="1" dirty="0">
              <a:latin typeface="Garamond" panose="02020404030301010803" pitchFamily="18" charset="0"/>
            </a:endParaRPr>
          </a:p>
          <a:p>
            <a:r>
              <a:rPr lang="de-DE" sz="2000" b="1" dirty="0">
                <a:solidFill>
                  <a:srgbClr val="FF0000"/>
                </a:solidFill>
                <a:latin typeface="Garamond" panose="02020404030301010803" pitchFamily="18" charset="0"/>
              </a:rPr>
              <a:t>§ 41 Rechtsgutachten</a:t>
            </a:r>
          </a:p>
          <a:p>
            <a:endParaRPr lang="de-DE" sz="2000" b="1" dirty="0">
              <a:latin typeface="Garamond" panose="02020404030301010803" pitchFamily="18" charset="0"/>
            </a:endParaRPr>
          </a:p>
          <a:p>
            <a:r>
              <a:rPr lang="de-DE" sz="2000" b="1" dirty="0">
                <a:latin typeface="Garamond" panose="02020404030301010803" pitchFamily="18" charset="0"/>
              </a:rPr>
              <a:t>(1) Ein Richter darf weder außerdienstlich Rechtsgutachten erstatten, noch entgeltlich Rechtsauskünfte erteilen.</a:t>
            </a:r>
          </a:p>
          <a:p>
            <a:endParaRPr lang="de-DE" sz="2000" b="1" dirty="0">
              <a:latin typeface="Garamond" panose="02020404030301010803" pitchFamily="18" charset="0"/>
            </a:endParaRPr>
          </a:p>
          <a:p>
            <a:r>
              <a:rPr lang="de-DE" sz="2000" b="1" dirty="0">
                <a:latin typeface="Garamond" panose="02020404030301010803" pitchFamily="18" charset="0"/>
              </a:rPr>
              <a:t>(2) Ein beamteter Professor der Rechte oder der politischen Wissenschaften, der gleichzeitig Richter ist, darf mit Genehmigung der obersten Dienstbehörde der Gerichtsverwaltung Rechtsgutachten erstatten und Rechtsauskünfte erteilen. Die Genehmigung darf allgemein oder für den Einzelfall nur erteilt werden, wenn die richterliche Tätigkeit des Professors nicht über den Umfang einer Nebentätigkeit hinausgeht und nicht </a:t>
            </a:r>
            <a:r>
              <a:rPr lang="de-DE" sz="2000" b="1" dirty="0" smtClean="0">
                <a:latin typeface="Garamond" panose="02020404030301010803" pitchFamily="18" charset="0"/>
              </a:rPr>
              <a:t>zu besorgen </a:t>
            </a:r>
            <a:r>
              <a:rPr lang="de-DE" sz="2000" b="1" dirty="0">
                <a:latin typeface="Garamond" panose="02020404030301010803" pitchFamily="18" charset="0"/>
              </a:rPr>
              <a:t>ist, </a:t>
            </a:r>
            <a:r>
              <a:rPr lang="de-DE" sz="2000" b="1" dirty="0" smtClean="0">
                <a:latin typeface="Garamond" panose="02020404030301010803" pitchFamily="18" charset="0"/>
              </a:rPr>
              <a:t>dass </a:t>
            </a:r>
            <a:r>
              <a:rPr lang="de-DE" sz="2000" b="1" dirty="0">
                <a:latin typeface="Garamond" panose="02020404030301010803" pitchFamily="18" charset="0"/>
              </a:rPr>
              <a:t>dienstliche Interessen beeinträchtigt werden.</a:t>
            </a:r>
          </a:p>
          <a:p>
            <a:endParaRPr lang="de-DE" sz="2000" b="1" dirty="0">
              <a:latin typeface="Garamond" panose="02020404030301010803" pitchFamily="18" charset="0"/>
            </a:endParaRPr>
          </a:p>
          <a:p>
            <a:endParaRPr lang="de-DE" sz="2600" b="1" dirty="0">
              <a:latin typeface="Garamond" panose="02020404030301010803" pitchFamily="18" charset="0"/>
            </a:endParaRPr>
          </a:p>
        </p:txBody>
      </p:sp>
    </p:spTree>
    <p:extLst>
      <p:ext uri="{BB962C8B-B14F-4D97-AF65-F5344CB8AC3E}">
        <p14:creationId xmlns:p14="http://schemas.microsoft.com/office/powerpoint/2010/main" val="656767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Zur Erinnerung: Aufgaben eines Berufsrichters (8)</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14</a:t>
            </a:fld>
            <a:endParaRPr lang="de-DE"/>
          </a:p>
        </p:txBody>
      </p:sp>
      <p:sp>
        <p:nvSpPr>
          <p:cNvPr id="6" name="Inhaltsplatzhalter 5"/>
          <p:cNvSpPr>
            <a:spLocks noGrp="1"/>
          </p:cNvSpPr>
          <p:nvPr>
            <p:ph sz="quarter" idx="1"/>
          </p:nvPr>
        </p:nvSpPr>
        <p:spPr/>
        <p:txBody>
          <a:bodyPr>
            <a:normAutofit fontScale="70000" lnSpcReduction="20000"/>
          </a:bodyPr>
          <a:lstStyle/>
          <a:p>
            <a:endParaRPr lang="de-DE" sz="2000" b="1" dirty="0">
              <a:latin typeface="Garamond" panose="02020404030301010803" pitchFamily="18" charset="0"/>
            </a:endParaRPr>
          </a:p>
          <a:p>
            <a:r>
              <a:rPr lang="de-DE" sz="2000" b="1" dirty="0">
                <a:latin typeface="Garamond" panose="02020404030301010803" pitchFamily="18" charset="0"/>
              </a:rPr>
              <a:t>		</a:t>
            </a:r>
            <a:r>
              <a:rPr lang="de-DE" sz="2600" b="1" dirty="0" smtClean="0">
                <a:latin typeface="Garamond" panose="02020404030301010803" pitchFamily="18" charset="0"/>
              </a:rPr>
              <a:t>DEUTSCHES </a:t>
            </a:r>
            <a:r>
              <a:rPr lang="de-DE" sz="2600" b="1" dirty="0">
                <a:latin typeface="Garamond" panose="02020404030301010803" pitchFamily="18" charset="0"/>
              </a:rPr>
              <a:t>RICHTERGESETZ (DRiG</a:t>
            </a:r>
            <a:r>
              <a:rPr lang="de-DE" sz="2600" b="1" dirty="0" smtClean="0">
                <a:latin typeface="Garamond" panose="02020404030301010803" pitchFamily="18" charset="0"/>
              </a:rPr>
              <a:t>)</a:t>
            </a:r>
          </a:p>
          <a:p>
            <a:endParaRPr lang="de-DE" sz="2000" b="1" dirty="0">
              <a:latin typeface="Garamond" panose="02020404030301010803" pitchFamily="18" charset="0"/>
            </a:endParaRPr>
          </a:p>
          <a:p>
            <a:r>
              <a:rPr lang="de-DE" sz="2000" b="1" dirty="0">
                <a:solidFill>
                  <a:srgbClr val="FF0000"/>
                </a:solidFill>
                <a:latin typeface="Garamond" panose="02020404030301010803" pitchFamily="18" charset="0"/>
              </a:rPr>
              <a:t>§ 48b Beurlaubung aus Arbeitsmarktgründen</a:t>
            </a:r>
          </a:p>
          <a:p>
            <a:endParaRPr lang="de-DE" sz="2000" b="1" dirty="0">
              <a:latin typeface="Garamond" panose="02020404030301010803" pitchFamily="18" charset="0"/>
            </a:endParaRPr>
          </a:p>
          <a:p>
            <a:r>
              <a:rPr lang="de-DE" sz="2000" b="1" dirty="0">
                <a:latin typeface="Garamond" panose="02020404030301010803" pitchFamily="18" charset="0"/>
              </a:rPr>
              <a:t>(1) Einem Richter ist in einer Arbeitsmarktsituation, in der ein außergewöhnlicher Bewerberüberhang besteht und deshalb ein dringendes öffentliches Interesse daran gegeben ist, verstärkt Bewerber im öffentlichen Dienst zu beschäftigen, nach Vollendung des fünfundfünfzigsten Lebensjahres auf Antrag, der sich auf die Zeit bis </a:t>
            </a:r>
            <a:r>
              <a:rPr lang="de-DE" sz="2000" b="1" dirty="0" smtClean="0">
                <a:latin typeface="Garamond" panose="02020404030301010803" pitchFamily="18" charset="0"/>
              </a:rPr>
              <a:t>zum Beginn </a:t>
            </a:r>
            <a:r>
              <a:rPr lang="de-DE" sz="2000" b="1" dirty="0">
                <a:latin typeface="Garamond" panose="02020404030301010803" pitchFamily="18" charset="0"/>
              </a:rPr>
              <a:t>des Ruhestandes erstrecken </a:t>
            </a:r>
            <a:r>
              <a:rPr lang="de-DE" sz="2000" b="1" dirty="0" err="1">
                <a:latin typeface="Garamond" panose="02020404030301010803" pitchFamily="18" charset="0"/>
              </a:rPr>
              <a:t>muß</a:t>
            </a:r>
            <a:r>
              <a:rPr lang="de-DE" sz="2000" b="1" dirty="0">
                <a:latin typeface="Garamond" panose="02020404030301010803" pitchFamily="18" charset="0"/>
              </a:rPr>
              <a:t>, Urlaub ohne Dienstbezüge zu bewilligen.</a:t>
            </a:r>
          </a:p>
          <a:p>
            <a:endParaRPr lang="de-DE" sz="2000" b="1" dirty="0">
              <a:latin typeface="Garamond" panose="02020404030301010803" pitchFamily="18" charset="0"/>
            </a:endParaRPr>
          </a:p>
          <a:p>
            <a:r>
              <a:rPr lang="de-DE" sz="2000" b="1" dirty="0">
                <a:latin typeface="Garamond" panose="02020404030301010803" pitchFamily="18" charset="0"/>
              </a:rPr>
              <a:t>(2) Dem Antrag darf nur entsprochen werden, wenn der Richter erklärt, während des Urlaubs auf die Ausübung entgeltlicher Nebentätigkeiten zu verzichten und entgeltliche Tätigkeiten nach § 46 dieses Gesetzes in Verbindung mit § 100 Abs. 1 des Bundesbeamtengesetzes nur in dem Umfang auszuüben, wie er sie </a:t>
            </a:r>
            <a:r>
              <a:rPr lang="de-DE" sz="2000" b="1" dirty="0" smtClean="0">
                <a:latin typeface="Garamond" panose="02020404030301010803" pitchFamily="18" charset="0"/>
              </a:rPr>
              <a:t>bei Vollzeitbeschäftigung </a:t>
            </a:r>
            <a:r>
              <a:rPr lang="de-DE" sz="2000" b="1" dirty="0">
                <a:latin typeface="Garamond" panose="02020404030301010803" pitchFamily="18" charset="0"/>
              </a:rPr>
              <a:t>ohne Verletzung dienstlicher Pflichten ausüben könnte. Wird diese Verpflichtung schuldhaft verletzt, ist die Bewilligung zu widerrufen. Die zuständige Dienstbehörde darf trotz der Erklärung des Richters nach Satz 1 Nebentätigkeiten genehmigen, soweit sie dem Zweck der Bewilligung des Urlaubs </a:t>
            </a:r>
            <a:r>
              <a:rPr lang="de-DE" sz="2000" b="1" dirty="0" smtClean="0">
                <a:latin typeface="Garamond" panose="02020404030301010803" pitchFamily="18" charset="0"/>
              </a:rPr>
              <a:t>nicht zuwiderlaufen</a:t>
            </a:r>
            <a:r>
              <a:rPr lang="de-DE" sz="2000" b="1" dirty="0">
                <a:latin typeface="Garamond" panose="02020404030301010803" pitchFamily="18" charset="0"/>
              </a:rPr>
              <a:t>. Die zuständige Dienstbehörde kann in besonderen Härtefällen eine Rückkehr aus dem Urlaub zulassen, wenn dem Richter die Fortsetzung des Urlaubs nicht zugemutet werden kann.</a:t>
            </a:r>
          </a:p>
          <a:p>
            <a:endParaRPr lang="de-DE" sz="2000" b="1" dirty="0">
              <a:latin typeface="Garamond" panose="02020404030301010803" pitchFamily="18" charset="0"/>
            </a:endParaRPr>
          </a:p>
          <a:p>
            <a:endParaRPr lang="de-DE" sz="2000" b="1" dirty="0">
              <a:latin typeface="Garamond" panose="02020404030301010803" pitchFamily="18" charset="0"/>
            </a:endParaRPr>
          </a:p>
          <a:p>
            <a:endParaRPr lang="de-DE" sz="2600" b="1" dirty="0">
              <a:latin typeface="Garamond" panose="02020404030301010803" pitchFamily="18" charset="0"/>
            </a:endParaRPr>
          </a:p>
        </p:txBody>
      </p:sp>
    </p:spTree>
    <p:extLst>
      <p:ext uri="{BB962C8B-B14F-4D97-AF65-F5344CB8AC3E}">
        <p14:creationId xmlns:p14="http://schemas.microsoft.com/office/powerpoint/2010/main" val="2712155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Wettbewerbswidrigkeit des „Güterichter“-Modells</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15</a:t>
            </a:fld>
            <a:endParaRPr lang="de-DE"/>
          </a:p>
        </p:txBody>
      </p:sp>
      <p:sp>
        <p:nvSpPr>
          <p:cNvPr id="6" name="Inhaltsplatzhalter 5"/>
          <p:cNvSpPr>
            <a:spLocks noGrp="1"/>
          </p:cNvSpPr>
          <p:nvPr>
            <p:ph sz="quarter" idx="1"/>
          </p:nvPr>
        </p:nvSpPr>
        <p:spPr/>
        <p:txBody>
          <a:bodyPr>
            <a:normAutofit fontScale="92500" lnSpcReduction="10000"/>
          </a:bodyPr>
          <a:lstStyle/>
          <a:p>
            <a:endParaRPr lang="de-DE" sz="2000" b="1" dirty="0">
              <a:latin typeface="Garamond" panose="02020404030301010803" pitchFamily="18" charset="0"/>
            </a:endParaRPr>
          </a:p>
          <a:p>
            <a:r>
              <a:rPr lang="de-DE" sz="2000" b="1" dirty="0" smtClean="0">
                <a:latin typeface="Garamond" panose="02020404030301010803" pitchFamily="18" charset="0"/>
              </a:rPr>
              <a:t>Bezüglich </a:t>
            </a:r>
            <a:r>
              <a:rPr lang="de-DE" sz="2000" b="1" dirty="0">
                <a:latin typeface="Garamond" panose="02020404030301010803" pitchFamily="18" charset="0"/>
              </a:rPr>
              <a:t>der Tätigkeit von „Güterichter(</a:t>
            </a:r>
            <a:r>
              <a:rPr lang="de-DE" sz="2000" b="1" dirty="0" err="1">
                <a:latin typeface="Garamond" panose="02020404030301010803" pitchFamily="18" charset="0"/>
              </a:rPr>
              <a:t>inn</a:t>
            </a:r>
            <a:r>
              <a:rPr lang="de-DE" sz="2000" b="1" dirty="0">
                <a:latin typeface="Garamond" panose="02020404030301010803" pitchFamily="18" charset="0"/>
              </a:rPr>
              <a:t>)en“, also Richter(</a:t>
            </a:r>
            <a:r>
              <a:rPr lang="de-DE" sz="2000" b="1" dirty="0" err="1">
                <a:latin typeface="Garamond" panose="02020404030301010803" pitchFamily="18" charset="0"/>
              </a:rPr>
              <a:t>inn</a:t>
            </a:r>
            <a:r>
              <a:rPr lang="de-DE" sz="2000" b="1" dirty="0">
                <a:latin typeface="Garamond" panose="02020404030301010803" pitchFamily="18" charset="0"/>
              </a:rPr>
              <a:t>)en, die gelegentlich auch als „Mediator(</a:t>
            </a:r>
            <a:r>
              <a:rPr lang="de-DE" sz="2000" b="1" dirty="0" err="1">
                <a:latin typeface="Garamond" panose="02020404030301010803" pitchFamily="18" charset="0"/>
              </a:rPr>
              <a:t>inn</a:t>
            </a:r>
            <a:r>
              <a:rPr lang="de-DE" sz="2000" b="1" dirty="0">
                <a:latin typeface="Garamond" panose="02020404030301010803" pitchFamily="18" charset="0"/>
              </a:rPr>
              <a:t>)en“ tätig sind, gibt es </a:t>
            </a:r>
            <a:r>
              <a:rPr lang="de-DE" sz="2000" b="1" dirty="0" smtClean="0">
                <a:latin typeface="Garamond" panose="02020404030301010803" pitchFamily="18" charset="0"/>
              </a:rPr>
              <a:t>also ernstzunehmende </a:t>
            </a:r>
            <a:r>
              <a:rPr lang="de-DE" sz="2000" b="1" dirty="0">
                <a:latin typeface="Garamond" panose="02020404030301010803" pitchFamily="18" charset="0"/>
              </a:rPr>
              <a:t>verfassungs- und wettbewerbsrechtliche Bedenken [beispielhaft genannt seien hier nur §§ 20 (3), 92, 97, 100 und 101 GG und §§ 1, 3 (1) und 4 (3) UWG sowie §§ 4 (2) und 19a DRiG]. Hier macht der Staat durch ein steuerfinanziertes Angebot den freien Mediator(</a:t>
            </a:r>
            <a:r>
              <a:rPr lang="de-DE" sz="2000" b="1" dirty="0" err="1">
                <a:latin typeface="Garamond" panose="02020404030301010803" pitchFamily="18" charset="0"/>
              </a:rPr>
              <a:t>inn</a:t>
            </a:r>
            <a:r>
              <a:rPr lang="de-DE" sz="2000" b="1" dirty="0">
                <a:latin typeface="Garamond" panose="02020404030301010803" pitchFamily="18" charset="0"/>
              </a:rPr>
              <a:t>)en Konkurrenz, ohne dass hierzu eine Rechtfertigung besteht. Eine eigenverantwortliche, interessenorientierte, privatautonome Konfliktbeilegung durch die Medianden (unter Einbeziehung eines unbeteiligten Dritten) wird durch ein obrigkeitsstaatliches, von der Autoritätsperson eines Richters dominiertes </a:t>
            </a:r>
            <a:r>
              <a:rPr lang="de-DE" sz="2000" b="1" dirty="0" smtClean="0">
                <a:latin typeface="Garamond" panose="02020404030301010803" pitchFamily="18" charset="0"/>
              </a:rPr>
              <a:t>Schnell-Verfahren (meist mit nur 2-3 Stunden Dauer) </a:t>
            </a:r>
            <a:r>
              <a:rPr lang="de-DE" sz="2000" b="1" dirty="0">
                <a:latin typeface="Garamond" panose="02020404030301010803" pitchFamily="18" charset="0"/>
              </a:rPr>
              <a:t>ersetzt, welches überdies regelmäßig gegen die Vorgaben das BGH-Urteils vom 22.04.2009 </a:t>
            </a:r>
            <a:r>
              <a:rPr lang="de-DE" sz="2000" b="1" dirty="0" smtClean="0">
                <a:latin typeface="Garamond" panose="02020404030301010803" pitchFamily="18" charset="0"/>
              </a:rPr>
              <a:t>verstößt. </a:t>
            </a:r>
          </a:p>
          <a:p>
            <a:r>
              <a:rPr lang="de-DE" sz="2000" b="1" dirty="0" smtClean="0">
                <a:solidFill>
                  <a:srgbClr val="FF0000"/>
                </a:solidFill>
                <a:latin typeface="Garamond" panose="02020404030301010803" pitchFamily="18" charset="0"/>
              </a:rPr>
              <a:t>(</a:t>
            </a:r>
            <a:r>
              <a:rPr lang="de-DE" sz="2000" b="1" dirty="0">
                <a:solidFill>
                  <a:srgbClr val="FF0000"/>
                </a:solidFill>
                <a:latin typeface="Garamond" panose="02020404030301010803" pitchFamily="18" charset="0"/>
              </a:rPr>
              <a:t>BGH </a:t>
            </a:r>
            <a:r>
              <a:rPr lang="de-DE" sz="2000" b="1" dirty="0" smtClean="0">
                <a:solidFill>
                  <a:srgbClr val="FF0000"/>
                </a:solidFill>
                <a:latin typeface="Garamond" panose="02020404030301010803" pitchFamily="18" charset="0"/>
              </a:rPr>
              <a:t>I ZR </a:t>
            </a:r>
            <a:r>
              <a:rPr lang="de-DE" sz="2000" b="1" dirty="0">
                <a:solidFill>
                  <a:srgbClr val="FF0000"/>
                </a:solidFill>
                <a:latin typeface="Garamond" panose="02020404030301010803" pitchFamily="18" charset="0"/>
              </a:rPr>
              <a:t>176/06, NJW 2009, S. 3365).	</a:t>
            </a:r>
          </a:p>
          <a:p>
            <a:endParaRPr lang="de-DE" sz="2000" b="1" dirty="0">
              <a:latin typeface="Garamond" panose="02020404030301010803" pitchFamily="18" charset="0"/>
            </a:endParaRPr>
          </a:p>
          <a:p>
            <a:endParaRPr lang="de-DE" sz="2600" b="1" dirty="0">
              <a:latin typeface="Garamond" panose="02020404030301010803" pitchFamily="18" charset="0"/>
            </a:endParaRPr>
          </a:p>
        </p:txBody>
      </p:sp>
    </p:spTree>
    <p:extLst>
      <p:ext uri="{BB962C8B-B14F-4D97-AF65-F5344CB8AC3E}">
        <p14:creationId xmlns:p14="http://schemas.microsoft.com/office/powerpoint/2010/main" val="1325976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Wettbewerbswidrigkeit des „Güterichter“-Modells</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16</a:t>
            </a:fld>
            <a:endParaRPr lang="de-DE"/>
          </a:p>
        </p:txBody>
      </p:sp>
      <p:sp>
        <p:nvSpPr>
          <p:cNvPr id="6" name="Inhaltsplatzhalter 5"/>
          <p:cNvSpPr>
            <a:spLocks noGrp="1"/>
          </p:cNvSpPr>
          <p:nvPr>
            <p:ph sz="quarter" idx="1"/>
          </p:nvPr>
        </p:nvSpPr>
        <p:spPr/>
        <p:txBody>
          <a:bodyPr>
            <a:normAutofit lnSpcReduction="10000"/>
          </a:bodyPr>
          <a:lstStyle/>
          <a:p>
            <a:endParaRPr lang="de-DE" sz="2000" b="1" dirty="0">
              <a:latin typeface="Garamond" panose="02020404030301010803" pitchFamily="18" charset="0"/>
            </a:endParaRPr>
          </a:p>
          <a:p>
            <a:r>
              <a:rPr lang="de-DE" sz="2000" b="1" dirty="0">
                <a:solidFill>
                  <a:srgbClr val="FF0000"/>
                </a:solidFill>
                <a:latin typeface="Garamond" panose="02020404030301010803" pitchFamily="18" charset="0"/>
              </a:rPr>
              <a:t>UWG §§ 3, 8 Abs. </a:t>
            </a:r>
            <a:r>
              <a:rPr lang="de-DE" sz="2000" b="1" dirty="0" smtClean="0">
                <a:solidFill>
                  <a:srgbClr val="FF0000"/>
                </a:solidFill>
                <a:latin typeface="Garamond" panose="02020404030301010803" pitchFamily="18" charset="0"/>
              </a:rPr>
              <a:t>2 - Leitsatz der BGH-Entscheidung:</a:t>
            </a:r>
            <a:endParaRPr lang="de-DE" sz="2000" b="1" dirty="0">
              <a:solidFill>
                <a:srgbClr val="FF0000"/>
              </a:solidFill>
              <a:latin typeface="Garamond" panose="02020404030301010803" pitchFamily="18" charset="0"/>
            </a:endParaRPr>
          </a:p>
          <a:p>
            <a:r>
              <a:rPr lang="de-DE" sz="2000" b="1" i="1" dirty="0" smtClean="0">
                <a:latin typeface="Garamond" panose="02020404030301010803" pitchFamily="18" charset="0"/>
              </a:rPr>
              <a:t>„Ein </a:t>
            </a:r>
            <a:r>
              <a:rPr lang="de-DE" sz="2000" b="1" i="1" dirty="0">
                <a:latin typeface="Garamond" panose="02020404030301010803" pitchFamily="18" charset="0"/>
              </a:rPr>
              <a:t>Hoheitsträger, der einerseits Prüfungen abnimmt und andererseits auf </a:t>
            </a:r>
            <a:r>
              <a:rPr lang="de-DE" sz="2000" b="1" i="1" dirty="0" smtClean="0">
                <a:latin typeface="Garamond" panose="02020404030301010803" pitchFamily="18" charset="0"/>
              </a:rPr>
              <a:t>erwerbswirtschaftlicher </a:t>
            </a:r>
            <a:r>
              <a:rPr lang="de-DE" sz="2000" b="1" i="1" dirty="0">
                <a:latin typeface="Garamond" panose="02020404030301010803" pitchFamily="18" charset="0"/>
              </a:rPr>
              <a:t>Grundlage Lehrgänge zu deren Vorbereitung anbietet, </a:t>
            </a:r>
            <a:r>
              <a:rPr lang="de-DE" sz="2000" b="1" i="1" dirty="0" smtClean="0">
                <a:latin typeface="Garamond" panose="02020404030301010803" pitchFamily="18" charset="0"/>
              </a:rPr>
              <a:t>handelt </a:t>
            </a:r>
            <a:r>
              <a:rPr lang="de-DE" sz="2000" b="1" i="1" dirty="0">
                <a:latin typeface="Garamond" panose="02020404030301010803" pitchFamily="18" charset="0"/>
              </a:rPr>
              <a:t>unter dem Gesichtspunkt der missbräuchlichen Ausnutzung einer amtlichen Stellung wettbewerbswidrig, wenn er gegenüber einem Prüfungsbewerber, den er über sein eigenes Leistungsangebot informiert und der sich daraufhin nach </a:t>
            </a:r>
            <a:r>
              <a:rPr lang="de-DE" sz="2000" b="1" i="1" dirty="0" smtClean="0">
                <a:latin typeface="Garamond" panose="02020404030301010803" pitchFamily="18" charset="0"/>
              </a:rPr>
              <a:t>Konkurrenzangeboten </a:t>
            </a:r>
            <a:r>
              <a:rPr lang="de-DE" sz="2000" b="1" i="1" dirty="0">
                <a:latin typeface="Garamond" panose="02020404030301010803" pitchFamily="18" charset="0"/>
              </a:rPr>
              <a:t>erkundigt, erklärt, er wisse von keinen weiteren Angeboten, obwohl ihn der private Wettbewerber über sein Angebot informiert hat. Auf die Unwissenheit des jeweiligen Mitarbeiters kann sich der Hoheitsträger nicht </a:t>
            </a:r>
            <a:r>
              <a:rPr lang="de-DE" sz="2000" b="1" i="1" dirty="0" smtClean="0">
                <a:latin typeface="Garamond" panose="02020404030301010803" pitchFamily="18" charset="0"/>
              </a:rPr>
              <a:t>stützen.“</a:t>
            </a:r>
            <a:endParaRPr lang="de-DE" sz="2000" b="1" i="1" dirty="0">
              <a:latin typeface="Garamond" panose="02020404030301010803" pitchFamily="18" charset="0"/>
            </a:endParaRPr>
          </a:p>
          <a:p>
            <a:r>
              <a:rPr lang="de-DE" sz="2000" b="1" dirty="0">
                <a:solidFill>
                  <a:srgbClr val="FF0000"/>
                </a:solidFill>
                <a:latin typeface="Garamond" panose="02020404030301010803" pitchFamily="18" charset="0"/>
              </a:rPr>
              <a:t>BGH, Urteil vom 22. April 2009 - I ZR 176/06 - </a:t>
            </a:r>
            <a:r>
              <a:rPr lang="de-DE" sz="2000" b="1" dirty="0">
                <a:latin typeface="Garamond" panose="02020404030301010803" pitchFamily="18" charset="0"/>
              </a:rPr>
              <a:t>OLG Hamm</a:t>
            </a:r>
          </a:p>
          <a:p>
            <a:r>
              <a:rPr lang="de-DE" sz="2000" b="1" dirty="0">
                <a:latin typeface="Garamond" panose="02020404030301010803" pitchFamily="18" charset="0"/>
              </a:rPr>
              <a:t>LG </a:t>
            </a:r>
            <a:r>
              <a:rPr lang="de-DE" sz="2000" b="1" dirty="0" smtClean="0">
                <a:latin typeface="Garamond" panose="02020404030301010803" pitchFamily="18" charset="0"/>
              </a:rPr>
              <a:t>Münster (</a:t>
            </a:r>
            <a:r>
              <a:rPr lang="de-DE" sz="2000" b="1" dirty="0">
                <a:latin typeface="Garamond" panose="02020404030301010803" pitchFamily="18" charset="0"/>
              </a:rPr>
              <a:t>BGH </a:t>
            </a:r>
            <a:r>
              <a:rPr lang="de-DE" sz="2000" b="1" dirty="0" smtClean="0">
                <a:latin typeface="Garamond" panose="02020404030301010803" pitchFamily="18" charset="0"/>
              </a:rPr>
              <a:t>I ZR </a:t>
            </a:r>
            <a:r>
              <a:rPr lang="de-DE" sz="2000" b="1" dirty="0">
                <a:latin typeface="Garamond" panose="02020404030301010803" pitchFamily="18" charset="0"/>
              </a:rPr>
              <a:t>176/06, NJW 2009, S. 3365).</a:t>
            </a:r>
            <a:r>
              <a:rPr lang="de-DE" sz="2000" b="1" dirty="0">
                <a:solidFill>
                  <a:srgbClr val="FF0000"/>
                </a:solidFill>
                <a:latin typeface="Garamond" panose="02020404030301010803" pitchFamily="18" charset="0"/>
              </a:rPr>
              <a:t>	</a:t>
            </a:r>
          </a:p>
          <a:p>
            <a:endParaRPr lang="de-DE" sz="2000" b="1" dirty="0">
              <a:latin typeface="Garamond" panose="02020404030301010803" pitchFamily="18" charset="0"/>
            </a:endParaRPr>
          </a:p>
          <a:p>
            <a:endParaRPr lang="de-DE" sz="2600" b="1" dirty="0">
              <a:latin typeface="Garamond" panose="02020404030301010803" pitchFamily="18" charset="0"/>
            </a:endParaRPr>
          </a:p>
        </p:txBody>
      </p:sp>
    </p:spTree>
    <p:extLst>
      <p:ext uri="{BB962C8B-B14F-4D97-AF65-F5344CB8AC3E}">
        <p14:creationId xmlns:p14="http://schemas.microsoft.com/office/powerpoint/2010/main" val="621184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Wettbewerbswidrigkeit des „Güterichter“-Modells</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17</a:t>
            </a:fld>
            <a:endParaRPr lang="de-DE"/>
          </a:p>
        </p:txBody>
      </p:sp>
      <p:sp>
        <p:nvSpPr>
          <p:cNvPr id="6" name="Inhaltsplatzhalter 5"/>
          <p:cNvSpPr>
            <a:spLocks noGrp="1"/>
          </p:cNvSpPr>
          <p:nvPr>
            <p:ph sz="quarter" idx="1"/>
          </p:nvPr>
        </p:nvSpPr>
        <p:spPr/>
        <p:txBody>
          <a:bodyPr>
            <a:normAutofit/>
          </a:bodyPr>
          <a:lstStyle/>
          <a:p>
            <a:endParaRPr lang="de-DE" sz="2000" b="1" dirty="0">
              <a:latin typeface="Garamond" panose="02020404030301010803" pitchFamily="18" charset="0"/>
            </a:endParaRPr>
          </a:p>
          <a:p>
            <a:r>
              <a:rPr lang="de-DE" sz="2000" b="1" dirty="0" smtClean="0">
                <a:latin typeface="Garamond" panose="02020404030301010803" pitchFamily="18" charset="0"/>
              </a:rPr>
              <a:t>Ungeachtet dessen sieht die gängige Praxis an Deutschlands Gerichten so aus:</a:t>
            </a:r>
          </a:p>
          <a:p>
            <a:endParaRPr lang="de-DE" sz="2000" b="1" dirty="0">
              <a:latin typeface="Garamond" panose="02020404030301010803" pitchFamily="18" charset="0"/>
            </a:endParaRPr>
          </a:p>
          <a:p>
            <a:r>
              <a:rPr lang="de-DE" sz="3600" b="1" i="1" dirty="0" smtClean="0">
                <a:solidFill>
                  <a:srgbClr val="0070C0"/>
                </a:solidFill>
                <a:latin typeface="Garamond" panose="02020404030301010803" pitchFamily="18" charset="0"/>
              </a:rPr>
              <a:t>Verweisungen mediationsgeeigneter Streitfälle an außergerichtlich tätige Mediator(inn)en durch Richterinnen und Richter erfolgen regelmäßig 				NICHT.</a:t>
            </a:r>
            <a:endParaRPr lang="de-DE" sz="3600" b="1" i="1" dirty="0">
              <a:solidFill>
                <a:srgbClr val="0070C0"/>
              </a:solidFill>
              <a:latin typeface="Garamond" panose="02020404030301010803" pitchFamily="18" charset="0"/>
            </a:endParaRPr>
          </a:p>
          <a:p>
            <a:endParaRPr lang="de-DE" sz="2600" b="1"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432941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latin typeface="Garamond" panose="02020404030301010803" pitchFamily="18" charset="0"/>
              </a:rPr>
              <a:t>Wettbewerbswidrigkeit des „Güterichter“-Modells</a:t>
            </a: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18</a:t>
            </a:fld>
            <a:endParaRPr lang="de-DE" dirty="0"/>
          </a:p>
        </p:txBody>
      </p:sp>
      <p:sp>
        <p:nvSpPr>
          <p:cNvPr id="6" name="Inhaltsplatzhalter 5"/>
          <p:cNvSpPr>
            <a:spLocks noGrp="1"/>
          </p:cNvSpPr>
          <p:nvPr>
            <p:ph sz="quarter" idx="1"/>
          </p:nvPr>
        </p:nvSpPr>
        <p:spPr/>
        <p:txBody>
          <a:bodyPr>
            <a:normAutofit fontScale="92500" lnSpcReduction="20000"/>
          </a:bodyPr>
          <a:lstStyle/>
          <a:p>
            <a:r>
              <a:rPr lang="de-DE" b="1" dirty="0">
                <a:latin typeface="Garamond" panose="02020404030301010803" pitchFamily="18" charset="0"/>
              </a:rPr>
              <a:t>Manche Gerichte verschweigen dabei </a:t>
            </a:r>
            <a:r>
              <a:rPr lang="de-DE" b="1" i="1" dirty="0" smtClean="0">
                <a:latin typeface="Garamond" panose="02020404030301010803" pitchFamily="18" charset="0"/>
              </a:rPr>
              <a:t>erstens</a:t>
            </a:r>
            <a:r>
              <a:rPr lang="de-DE" b="1" dirty="0" smtClean="0">
                <a:latin typeface="Garamond" panose="02020404030301010803" pitchFamily="18" charset="0"/>
              </a:rPr>
              <a:t> die </a:t>
            </a:r>
            <a:r>
              <a:rPr lang="de-DE" b="1" dirty="0">
                <a:latin typeface="Garamond" panose="02020404030301010803" pitchFamily="18" charset="0"/>
              </a:rPr>
              <a:t>Tatsache, dass es zur Inanspruchnahme dieses „Güterichter“-Angebots eines rechtshängigen </a:t>
            </a:r>
            <a:r>
              <a:rPr lang="de-DE" b="1" dirty="0">
                <a:solidFill>
                  <a:srgbClr val="FF0000"/>
                </a:solidFill>
                <a:latin typeface="Garamond" panose="02020404030301010803" pitchFamily="18" charset="0"/>
              </a:rPr>
              <a:t>streitigen</a:t>
            </a:r>
            <a:r>
              <a:rPr lang="de-DE" b="1" dirty="0">
                <a:latin typeface="Garamond" panose="02020404030301010803" pitchFamily="18" charset="0"/>
              </a:rPr>
              <a:t> Verfahrens bedarf (welches bekanntermaßen mit Anwalts- und Gerichtskosten verbunden ist</a:t>
            </a:r>
            <a:r>
              <a:rPr lang="de-DE" b="1" dirty="0" smtClean="0">
                <a:latin typeface="Garamond" panose="02020404030301010803" pitchFamily="18" charset="0"/>
              </a:rPr>
              <a:t>) </a:t>
            </a:r>
            <a:r>
              <a:rPr lang="de-DE" b="1" dirty="0">
                <a:latin typeface="Garamond" panose="02020404030301010803" pitchFamily="18" charset="0"/>
              </a:rPr>
              <a:t>und sorgen </a:t>
            </a:r>
            <a:r>
              <a:rPr lang="de-DE" b="1" i="1" dirty="0">
                <a:latin typeface="Garamond" panose="02020404030301010803" pitchFamily="18" charset="0"/>
              </a:rPr>
              <a:t>zweitens</a:t>
            </a:r>
            <a:r>
              <a:rPr lang="de-DE" b="1" dirty="0">
                <a:latin typeface="Garamond" panose="02020404030301010803" pitchFamily="18" charset="0"/>
              </a:rPr>
              <a:t> dafür, dass staatliche Hoheitsträger, deren Tätigkeit aus Steuermitteln finanziert wird, als Gratis-Konkurrenz zu freiberuflich tätigen Mediator(inn)en auftreten und damit, diese diskriminierend und in der Ausübung ihrer Tätigkeit behindernd, </a:t>
            </a:r>
            <a:r>
              <a:rPr lang="de-DE" b="1" i="1" dirty="0">
                <a:solidFill>
                  <a:srgbClr val="FF0000"/>
                </a:solidFill>
                <a:latin typeface="Garamond" panose="02020404030301010803" pitchFamily="18" charset="0"/>
              </a:rPr>
              <a:t>in den geschäftlichen Verkehr eingreifen</a:t>
            </a:r>
            <a:r>
              <a:rPr lang="de-DE" b="1" dirty="0">
                <a:latin typeface="Garamond" panose="02020404030301010803" pitchFamily="18" charset="0"/>
              </a:rPr>
              <a:t>.</a:t>
            </a:r>
          </a:p>
        </p:txBody>
      </p:sp>
    </p:spTree>
    <p:extLst>
      <p:ext uri="{BB962C8B-B14F-4D97-AF65-F5344CB8AC3E}">
        <p14:creationId xmlns:p14="http://schemas.microsoft.com/office/powerpoint/2010/main" val="1709171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latin typeface="Garamond" panose="02020404030301010803" pitchFamily="18" charset="0"/>
              </a:rPr>
              <a:t>Wettbewerbswidrigkeit des „Güterichter“-</a:t>
            </a:r>
            <a:r>
              <a:rPr lang="de-DE" sz="2800" b="1" dirty="0" smtClean="0">
                <a:latin typeface="Garamond" panose="02020404030301010803" pitchFamily="18" charset="0"/>
              </a:rPr>
              <a:t>Modells aus Anwaltssicht</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19</a:t>
            </a:fld>
            <a:endParaRPr lang="de-DE" dirty="0"/>
          </a:p>
        </p:txBody>
      </p:sp>
      <p:sp>
        <p:nvSpPr>
          <p:cNvPr id="6" name="Inhaltsplatzhalter 5"/>
          <p:cNvSpPr>
            <a:spLocks noGrp="1"/>
          </p:cNvSpPr>
          <p:nvPr>
            <p:ph sz="quarter" idx="1"/>
          </p:nvPr>
        </p:nvSpPr>
        <p:spPr/>
        <p:txBody>
          <a:bodyPr>
            <a:normAutofit fontScale="77500" lnSpcReduction="20000"/>
          </a:bodyPr>
          <a:lstStyle/>
          <a:p>
            <a:pPr algn="ctr"/>
            <a:endParaRPr lang="de-DE" b="1" dirty="0" smtClean="0">
              <a:latin typeface="Garamond" panose="02020404030301010803" pitchFamily="18" charset="0"/>
            </a:endParaRPr>
          </a:p>
          <a:p>
            <a:pPr algn="ctr"/>
            <a:endParaRPr lang="de-DE" b="1" dirty="0">
              <a:latin typeface="Garamond" panose="02020404030301010803" pitchFamily="18" charset="0"/>
            </a:endParaRPr>
          </a:p>
          <a:p>
            <a:pPr algn="ctr"/>
            <a:r>
              <a:rPr lang="de-DE" b="1" dirty="0" smtClean="0">
                <a:latin typeface="Garamond" panose="02020404030301010803" pitchFamily="18" charset="0"/>
              </a:rPr>
              <a:t>„</a:t>
            </a:r>
            <a:r>
              <a:rPr lang="de-DE" b="1" dirty="0">
                <a:latin typeface="Garamond" panose="02020404030301010803" pitchFamily="18" charset="0"/>
              </a:rPr>
              <a:t>Es handelt sich um eine nach § 3 UWG unzulässige Preisunterbietung der öffentlichen Hand, für die eine Rechtfertigung nicht besteht. Dieser Wettbewerbsverstoß wird inhaltlich durch das Mediationsgesetz nicht beseitigt, da entgegen der Zielsetzung der europäischen Richtlinie keine Kostenanreize für die außergerichtliche Mediation gesetzt werden. Vor diesem Hintergrund dürfte es uns Anwältinnen und Anwälten sogar zur Haftungsvermeidung verwehrt sein, unserer Mandantschaft die außergerichtliche Mediation zu empfehlen, da die Gerichtsmediation </a:t>
            </a:r>
            <a:r>
              <a:rPr lang="de-DE" b="1" dirty="0" smtClean="0">
                <a:latin typeface="Garamond" panose="02020404030301010803" pitchFamily="18" charset="0"/>
              </a:rPr>
              <a:t>/ die </a:t>
            </a:r>
            <a:r>
              <a:rPr lang="de-DE" b="1" dirty="0">
                <a:latin typeface="Garamond" panose="02020404030301010803" pitchFamily="18" charset="0"/>
              </a:rPr>
              <a:t>Teilnahme der Parteien an einem </a:t>
            </a:r>
            <a:r>
              <a:rPr lang="de-DE" b="1" dirty="0" smtClean="0">
                <a:latin typeface="Garamond" panose="02020404030301010803" pitchFamily="18" charset="0"/>
              </a:rPr>
              <a:t>‚Güte(richter)‘-Verfahren </a:t>
            </a:r>
            <a:r>
              <a:rPr lang="de-DE" b="1" dirty="0">
                <a:latin typeface="Garamond" panose="02020404030301010803" pitchFamily="18" charset="0"/>
              </a:rPr>
              <a:t>sich als erheblich kostengünstiger erweist</a:t>
            </a:r>
            <a:r>
              <a:rPr lang="de-DE" b="1" dirty="0" smtClean="0">
                <a:latin typeface="Garamond" panose="02020404030301010803" pitchFamily="18" charset="0"/>
              </a:rPr>
              <a:t>.“ (Rasche, a.a.O., S. 166)</a:t>
            </a:r>
            <a:endParaRPr lang="de-DE" b="1" dirty="0">
              <a:latin typeface="Garamond" panose="02020404030301010803" pitchFamily="18" charset="0"/>
            </a:endParaRPr>
          </a:p>
        </p:txBody>
      </p:sp>
    </p:spTree>
    <p:extLst>
      <p:ext uri="{BB962C8B-B14F-4D97-AF65-F5344CB8AC3E}">
        <p14:creationId xmlns:p14="http://schemas.microsoft.com/office/powerpoint/2010/main" val="2351647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b="1" dirty="0" smtClean="0">
                <a:solidFill>
                  <a:srgbClr val="FF0000"/>
                </a:solidFill>
                <a:latin typeface="Garamond" panose="02020404030301010803" pitchFamily="18" charset="0"/>
              </a:rPr>
              <a:t>Wie alles anfing</a:t>
            </a:r>
            <a:r>
              <a:rPr lang="de-DE" sz="2400" b="1" dirty="0" smtClean="0">
                <a:latin typeface="Garamond" panose="02020404030301010803" pitchFamily="18" charset="0"/>
              </a:rPr>
              <a:t>: Gesetz „zur Förderung der Mediation und anderer Verfahren der außergerichtlichen Konfliktbeilegung“</a:t>
            </a:r>
            <a:endParaRPr lang="de-DE" sz="24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latin typeface="Garamond" panose="02020404030301010803" pitchFamily="18" charset="0"/>
              </a:rPr>
              <a:t>09.06.2015</a:t>
            </a:fld>
            <a:endParaRPr lang="de-DE" dirty="0">
              <a:latin typeface="Garamond" panose="02020404030301010803" pitchFamily="18" charset="0"/>
            </a:endParaRPr>
          </a:p>
        </p:txBody>
      </p:sp>
      <p:sp>
        <p:nvSpPr>
          <p:cNvPr id="4" name="Fußzeilenplatzhalter 3"/>
          <p:cNvSpPr>
            <a:spLocks noGrp="1"/>
          </p:cNvSpPr>
          <p:nvPr>
            <p:ph type="ftr" sz="quarter" idx="11"/>
          </p:nvPr>
        </p:nvSpPr>
        <p:spPr/>
        <p:txBody>
          <a:bodyPr/>
          <a:lstStyle/>
          <a:p>
            <a:r>
              <a:rPr lang="de-DE" dirty="0" smtClean="0">
                <a:latin typeface="Garamond" panose="02020404030301010803" pitchFamily="18" charset="0"/>
              </a:rPr>
              <a:t>© </a:t>
            </a:r>
            <a:r>
              <a:rPr lang="de-DE" dirty="0" err="1" smtClean="0">
                <a:latin typeface="Garamond" panose="02020404030301010803" pitchFamily="18" charset="0"/>
              </a:rPr>
              <a:t>by</a:t>
            </a:r>
            <a:r>
              <a:rPr lang="de-DE" dirty="0" smtClean="0">
                <a:latin typeface="Garamond" panose="02020404030301010803" pitchFamily="18" charset="0"/>
              </a:rPr>
              <a:t> Klaus-Peter Kill, JUNG &amp; KILL – DIE UNABHÄNGIGEN KONFLIKTBERATER (Partnerschaft), Hamburg 2015 </a:t>
            </a:r>
            <a:endParaRPr lang="de-DE" dirty="0">
              <a:latin typeface="Garamond" panose="02020404030301010803" pitchFamily="18" charset="0"/>
            </a:endParaRPr>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a:t>
            </a:fld>
            <a:endParaRPr lang="de-DE"/>
          </a:p>
        </p:txBody>
      </p:sp>
      <p:sp>
        <p:nvSpPr>
          <p:cNvPr id="6" name="Inhaltsplatzhalter 5"/>
          <p:cNvSpPr>
            <a:spLocks noGrp="1"/>
          </p:cNvSpPr>
          <p:nvPr>
            <p:ph sz="quarter" idx="1"/>
          </p:nvPr>
        </p:nvSpPr>
        <p:spPr/>
        <p:txBody>
          <a:bodyPr/>
          <a:lstStyle/>
          <a:p>
            <a:endParaRPr lang="de-DE" dirty="0" smtClean="0">
              <a:latin typeface="Garamond" panose="02020404030301010803" pitchFamily="18" charset="0"/>
            </a:endParaRPr>
          </a:p>
          <a:p>
            <a:endParaRPr lang="de-DE" dirty="0">
              <a:latin typeface="Garamond" panose="02020404030301010803" pitchFamily="18" charset="0"/>
            </a:endParaRPr>
          </a:p>
          <a:p>
            <a:endParaRPr lang="de-DE" dirty="0" smtClean="0">
              <a:latin typeface="Garamond" panose="02020404030301010803" pitchFamily="18" charset="0"/>
            </a:endParaRPr>
          </a:p>
          <a:p>
            <a:r>
              <a:rPr lang="de-DE" b="1" dirty="0" smtClean="0">
                <a:latin typeface="Garamond" panose="02020404030301010803" pitchFamily="18" charset="0"/>
              </a:rPr>
              <a:t>Die Frage aller Fragen lautet: Wenn die Intention des </a:t>
            </a:r>
            <a:r>
              <a:rPr lang="de-DE" b="1" dirty="0" err="1" smtClean="0">
                <a:latin typeface="Garamond" panose="02020404030301010803" pitchFamily="18" charset="0"/>
              </a:rPr>
              <a:t>MedG</a:t>
            </a:r>
            <a:r>
              <a:rPr lang="de-DE" b="1" dirty="0" smtClean="0">
                <a:latin typeface="Garamond" panose="02020404030301010803" pitchFamily="18" charset="0"/>
              </a:rPr>
              <a:t> darin bestehen (bzw. bestanden haben) soll, die </a:t>
            </a:r>
            <a:r>
              <a:rPr lang="de-DE" b="1" i="1" dirty="0">
                <a:solidFill>
                  <a:srgbClr val="FF0000"/>
                </a:solidFill>
                <a:latin typeface="Garamond" panose="02020404030301010803" pitchFamily="18" charset="0"/>
              </a:rPr>
              <a:t>außergerichtliche Konfliktbeilegung</a:t>
            </a:r>
            <a:r>
              <a:rPr lang="de-DE" b="1" dirty="0">
                <a:solidFill>
                  <a:srgbClr val="FF0000"/>
                </a:solidFill>
                <a:latin typeface="Garamond" panose="02020404030301010803" pitchFamily="18" charset="0"/>
              </a:rPr>
              <a:t> </a:t>
            </a:r>
            <a:r>
              <a:rPr lang="de-DE" b="1" dirty="0" smtClean="0">
                <a:latin typeface="Garamond" panose="02020404030301010803" pitchFamily="18" charset="0"/>
              </a:rPr>
              <a:t> zu fördern: Wozu braucht man dafür überhaupt die Gerichte?</a:t>
            </a:r>
          </a:p>
          <a:p>
            <a:endParaRPr lang="de-DE" dirty="0" smtClean="0">
              <a:latin typeface="Garamond" panose="02020404030301010803" pitchFamily="18" charset="0"/>
            </a:endParaRPr>
          </a:p>
          <a:p>
            <a:endParaRPr lang="de-DE" dirty="0" smtClean="0">
              <a:latin typeface="Garamond" panose="02020404030301010803" pitchFamily="18" charset="0"/>
            </a:endParaRPr>
          </a:p>
          <a:p>
            <a:endParaRPr lang="de-DE" dirty="0">
              <a:latin typeface="Garamond" panose="02020404030301010803" pitchFamily="18" charset="0"/>
            </a:endParaRPr>
          </a:p>
        </p:txBody>
      </p:sp>
    </p:spTree>
    <p:extLst>
      <p:ext uri="{BB962C8B-B14F-4D97-AF65-F5344CB8AC3E}">
        <p14:creationId xmlns:p14="http://schemas.microsoft.com/office/powerpoint/2010/main" val="589490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latin typeface="Garamond" panose="02020404030301010803" pitchFamily="18" charset="0"/>
              </a:rPr>
              <a:t>„Güterichter“-</a:t>
            </a:r>
            <a:r>
              <a:rPr lang="de-DE" sz="2800" b="1" dirty="0" smtClean="0">
                <a:latin typeface="Garamond" panose="02020404030301010803" pitchFamily="18" charset="0"/>
              </a:rPr>
              <a:t>Modell: Verstoß gegen unser rechtsstaatliches Subsidiaritätsprinzip</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20</a:t>
            </a:fld>
            <a:endParaRPr lang="de-DE" dirty="0"/>
          </a:p>
        </p:txBody>
      </p:sp>
      <p:sp>
        <p:nvSpPr>
          <p:cNvPr id="6" name="Inhaltsplatzhalter 5"/>
          <p:cNvSpPr>
            <a:spLocks noGrp="1"/>
          </p:cNvSpPr>
          <p:nvPr>
            <p:ph sz="quarter" idx="1"/>
          </p:nvPr>
        </p:nvSpPr>
        <p:spPr/>
        <p:txBody>
          <a:bodyPr>
            <a:normAutofit fontScale="92500" lnSpcReduction="10000"/>
          </a:bodyPr>
          <a:lstStyle/>
          <a:p>
            <a:endParaRPr lang="de-DE" sz="2000" b="1" dirty="0">
              <a:latin typeface="Garamond" panose="02020404030301010803" pitchFamily="18" charset="0"/>
            </a:endParaRPr>
          </a:p>
          <a:p>
            <a:r>
              <a:rPr lang="de-DE" sz="2000" b="1" dirty="0" smtClean="0">
                <a:latin typeface="Garamond" panose="02020404030301010803" pitchFamily="18" charset="0"/>
              </a:rPr>
              <a:t>Da die Tätigkeit von „Güterichtern“ aus Steuermitteln finanziert und mit erheblichem finanziellen und organisatorischen Aufwand propagiert, gleichzeitig aber die außergerichtliche Mediation definitiv nicht gefördert wird, verstößt sie außerdem gegen das Subsidiaritätsprinzip unserer Gesellschaft: Hiernach werden der Staat und seine Organe erst (und nur) dann tätig, wenn das Individuum selbst keine Initiative ergreifen kann bzw. keine Möglichkeiten bestehen, einen gesellschaftlichen Bedarf [hier also: an der Durchführung von Mediationen] zu decken. Bezogen auf ca. 50.000 ausgebildete Mediator(inn)en allein in Deutschland kann nun allerdings keine Rede davon sein, dass Mediationsangebote fehlen oder nicht allgemein zugänglich seien. Wozu dann noch ein ergänzendes staatliches Mediationsangebot, das überdies auf einem Etikettenschwindel beruht („Mediation“ als Oberbegriff für eine Vielzahl richterlicher Tätigkeiten)?</a:t>
            </a:r>
            <a:endParaRPr lang="de-DE" sz="3600" b="1" i="1" dirty="0">
              <a:solidFill>
                <a:srgbClr val="0070C0"/>
              </a:solidFill>
              <a:latin typeface="Garamond" panose="02020404030301010803" pitchFamily="18" charset="0"/>
            </a:endParaRPr>
          </a:p>
          <a:p>
            <a:endParaRPr lang="de-DE" sz="2600" b="1"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547683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Unvermeidbare Rollenkonflikte durch die Tätigkeit von Richtern als „Mediatoren“</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21</a:t>
            </a:fld>
            <a:endParaRPr lang="de-DE" dirty="0"/>
          </a:p>
        </p:txBody>
      </p:sp>
      <p:sp>
        <p:nvSpPr>
          <p:cNvPr id="6" name="Inhaltsplatzhalter 5"/>
          <p:cNvSpPr>
            <a:spLocks noGrp="1"/>
          </p:cNvSpPr>
          <p:nvPr>
            <p:ph sz="quarter" idx="1"/>
          </p:nvPr>
        </p:nvSpPr>
        <p:spPr/>
        <p:txBody>
          <a:bodyPr>
            <a:normAutofit fontScale="85000" lnSpcReduction="20000"/>
          </a:bodyPr>
          <a:lstStyle/>
          <a:p>
            <a:endParaRPr lang="de-DE" sz="2000" b="1" dirty="0">
              <a:latin typeface="Garamond" panose="02020404030301010803" pitchFamily="18" charset="0"/>
            </a:endParaRPr>
          </a:p>
          <a:p>
            <a:r>
              <a:rPr lang="de-DE" sz="2600" b="1" dirty="0" smtClean="0">
                <a:latin typeface="Garamond" panose="02020404030301010803" pitchFamily="18" charset="0"/>
              </a:rPr>
              <a:t>„</a:t>
            </a:r>
            <a:r>
              <a:rPr lang="de-DE" sz="2600" b="1" i="1" dirty="0" smtClean="0">
                <a:latin typeface="Garamond" panose="02020404030301010803" pitchFamily="18" charset="0"/>
              </a:rPr>
              <a:t>Ein Richter wird zunächst für besonders rechtskundig  und entscheidungskompetent gehalten. Selbst Befürworter einer Mediation durch Richter betonen, dass die Parteien gerade unter dem besonderen Eindruck der Richterpersönlichkeit geneigt sind, den von dieser angeregten Lösungen zu folgen. Die konkrete Vermittlungstätigkeit  rückt  hierdurch  aber  in  die  Nähe der  bisherigen  richterlichen  Vergleichstätigkeit. Dies führt dazu, dass die Medianten nicht - wie es der Grundgedanke der Mediation vorsieht - </a:t>
            </a:r>
            <a:r>
              <a:rPr lang="de-DE" sz="2600" b="1" i="1" dirty="0" smtClean="0">
                <a:solidFill>
                  <a:srgbClr val="FF0000"/>
                </a:solidFill>
                <a:latin typeface="Garamond" panose="02020404030301010803" pitchFamily="18" charset="0"/>
              </a:rPr>
              <a:t>eigene</a:t>
            </a:r>
            <a:r>
              <a:rPr lang="de-DE" sz="2600" b="1" i="1" dirty="0" smtClean="0">
                <a:latin typeface="Garamond" panose="02020404030301010803" pitchFamily="18" charset="0"/>
              </a:rPr>
              <a:t> Lösungsansätze erarbeiten, sondern sich frühzeitig auf die Ausführungen des mediierenden Richters festlegen. Die Mediation zielt dagegen auf eine stärkere Beachtung sozialer oder dauerhaft befriedender Aspekte.“  (Stellungnahme des Anwaltsverein BW zum damals noch in Vorbereitung befindlichen Mediationsgesetz , 17.09.2010)</a:t>
            </a:r>
            <a:endParaRPr lang="de-DE" sz="2600" b="1" i="1" dirty="0">
              <a:latin typeface="Garamond" panose="02020404030301010803" pitchFamily="18" charset="0"/>
            </a:endParaRPr>
          </a:p>
        </p:txBody>
      </p:sp>
    </p:spTree>
    <p:extLst>
      <p:ext uri="{BB962C8B-B14F-4D97-AF65-F5344CB8AC3E}">
        <p14:creationId xmlns:p14="http://schemas.microsoft.com/office/powerpoint/2010/main" val="2624947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Unvermeidbare Rollenkonflikte durch die Tätigkeit von Richtern als „Mediatoren“</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22</a:t>
            </a:fld>
            <a:endParaRPr lang="de-DE" dirty="0"/>
          </a:p>
        </p:txBody>
      </p:sp>
      <p:sp>
        <p:nvSpPr>
          <p:cNvPr id="6" name="Inhaltsplatzhalter 5"/>
          <p:cNvSpPr>
            <a:spLocks noGrp="1"/>
          </p:cNvSpPr>
          <p:nvPr>
            <p:ph sz="quarter" idx="1"/>
          </p:nvPr>
        </p:nvSpPr>
        <p:spPr/>
        <p:txBody>
          <a:bodyPr>
            <a:noAutofit/>
          </a:bodyPr>
          <a:lstStyle/>
          <a:p>
            <a:r>
              <a:rPr lang="de-DE" sz="1800" b="1" i="1" dirty="0" smtClean="0">
                <a:latin typeface="Garamond" panose="02020404030301010803" pitchFamily="18" charset="0"/>
              </a:rPr>
              <a:t>„Demgemäß </a:t>
            </a:r>
            <a:r>
              <a:rPr lang="de-DE" sz="1800" b="1" i="1" dirty="0">
                <a:latin typeface="Garamond" panose="02020404030301010803" pitchFamily="18" charset="0"/>
              </a:rPr>
              <a:t>unterliegt ein Richter (auch) </a:t>
            </a:r>
            <a:r>
              <a:rPr lang="de-DE" sz="1800" b="1" i="1" dirty="0" smtClean="0">
                <a:latin typeface="Garamond" panose="02020404030301010803" pitchFamily="18" charset="0"/>
              </a:rPr>
              <a:t>in der </a:t>
            </a:r>
            <a:r>
              <a:rPr lang="de-DE" sz="1800" b="1" i="1" dirty="0">
                <a:latin typeface="Garamond" panose="02020404030301010803" pitchFamily="18" charset="0"/>
              </a:rPr>
              <a:t>Funktion als Mediator </a:t>
            </a:r>
            <a:r>
              <a:rPr lang="de-DE" sz="1800" b="1" i="1" dirty="0" smtClean="0">
                <a:latin typeface="Garamond" panose="02020404030301010803" pitchFamily="18" charset="0"/>
              </a:rPr>
              <a:t>ausnahmslos </a:t>
            </a:r>
            <a:r>
              <a:rPr lang="de-DE" sz="1800" b="1" i="1" dirty="0">
                <a:latin typeface="Garamond" panose="02020404030301010803" pitchFamily="18" charset="0"/>
              </a:rPr>
              <a:t>allen ihn treffenden </a:t>
            </a:r>
            <a:r>
              <a:rPr lang="de-DE" sz="1800" b="1" i="1" dirty="0" smtClean="0">
                <a:latin typeface="Garamond" panose="02020404030301010803" pitchFamily="18" charset="0"/>
              </a:rPr>
              <a:t>Dienstpflichten. </a:t>
            </a:r>
            <a:r>
              <a:rPr lang="de-DE" sz="1800" b="1" i="1" dirty="0">
                <a:latin typeface="Garamond" panose="02020404030301010803" pitchFamily="18" charset="0"/>
              </a:rPr>
              <a:t>Achtung und Vertrauen beziehen sich </a:t>
            </a:r>
            <a:r>
              <a:rPr lang="de-DE" sz="1800" b="1" i="1" dirty="0" smtClean="0">
                <a:latin typeface="Garamond" panose="02020404030301010803" pitchFamily="18" charset="0"/>
              </a:rPr>
              <a:t>bei </a:t>
            </a:r>
            <a:r>
              <a:rPr lang="de-DE" sz="1800" b="1" i="1" dirty="0">
                <a:latin typeface="Garamond" panose="02020404030301010803" pitchFamily="18" charset="0"/>
              </a:rPr>
              <a:t>einem Richter darauf, dass er bei seiner </a:t>
            </a:r>
            <a:r>
              <a:rPr lang="de-DE" sz="1800" b="1" i="1" dirty="0" smtClean="0">
                <a:latin typeface="Garamond" panose="02020404030301010803" pitchFamily="18" charset="0"/>
              </a:rPr>
              <a:t>Amtsführung </a:t>
            </a:r>
            <a:r>
              <a:rPr lang="de-DE" sz="1800" b="1" i="1" dirty="0">
                <a:latin typeface="Garamond" panose="02020404030301010803" pitchFamily="18" charset="0"/>
              </a:rPr>
              <a:t>die Gesetze beachtet und sein </a:t>
            </a:r>
            <a:r>
              <a:rPr lang="de-DE" sz="1800" b="1" i="1" dirty="0" smtClean="0">
                <a:latin typeface="Garamond" panose="02020404030301010803" pitchFamily="18" charset="0"/>
              </a:rPr>
              <a:t>Amt </a:t>
            </a:r>
            <a:r>
              <a:rPr lang="de-DE" sz="1800" b="1" i="1" dirty="0">
                <a:latin typeface="Garamond" panose="02020404030301010803" pitchFamily="18" charset="0"/>
              </a:rPr>
              <a:t>unabhängig ausübt. Die Überzeugungskraft </a:t>
            </a:r>
            <a:r>
              <a:rPr lang="de-DE" sz="1800" b="1" i="1" dirty="0" smtClean="0">
                <a:latin typeface="Garamond" panose="02020404030301010803" pitchFamily="18" charset="0"/>
              </a:rPr>
              <a:t>richterlicher </a:t>
            </a:r>
            <a:r>
              <a:rPr lang="de-DE" sz="1800" b="1" i="1" dirty="0">
                <a:latin typeface="Garamond" panose="02020404030301010803" pitchFamily="18" charset="0"/>
              </a:rPr>
              <a:t>Entscheidungen stützt sich </a:t>
            </a:r>
            <a:r>
              <a:rPr lang="de-DE" sz="1800" b="1" i="1" dirty="0" smtClean="0">
                <a:latin typeface="Garamond" panose="02020404030301010803" pitchFamily="18" charset="0"/>
              </a:rPr>
              <a:t>in </a:t>
            </a:r>
            <a:r>
              <a:rPr lang="de-DE" sz="1800" b="1" i="1" dirty="0">
                <a:latin typeface="Garamond" panose="02020404030301010803" pitchFamily="18" charset="0"/>
              </a:rPr>
              <a:t>hohem Maße auf das Vertrauen, das den Richtern </a:t>
            </a:r>
            <a:r>
              <a:rPr lang="de-DE" sz="1800" b="1" i="1" dirty="0" smtClean="0">
                <a:latin typeface="Garamond" panose="02020404030301010803" pitchFamily="18" charset="0"/>
              </a:rPr>
              <a:t>von </a:t>
            </a:r>
            <a:r>
              <a:rPr lang="de-DE" sz="1800" b="1" i="1" dirty="0">
                <a:latin typeface="Garamond" panose="02020404030301010803" pitchFamily="18" charset="0"/>
              </a:rPr>
              <a:t>der Bevölkerung </a:t>
            </a:r>
            <a:r>
              <a:rPr lang="de-DE" sz="1800" b="1" i="1" dirty="0" smtClean="0">
                <a:latin typeface="Garamond" panose="02020404030301010803" pitchFamily="18" charset="0"/>
              </a:rPr>
              <a:t>entgegengebracht </a:t>
            </a:r>
            <a:r>
              <a:rPr lang="de-DE" sz="1800" b="1" i="1" dirty="0">
                <a:latin typeface="Garamond" panose="02020404030301010803" pitchFamily="18" charset="0"/>
              </a:rPr>
              <a:t>wird. Dieses Vertrauen hat zur Grundlage, </a:t>
            </a:r>
            <a:r>
              <a:rPr lang="de-DE" sz="1800" b="1" i="1" dirty="0" smtClean="0">
                <a:latin typeface="Garamond" panose="02020404030301010803" pitchFamily="18" charset="0"/>
              </a:rPr>
              <a:t>dass </a:t>
            </a:r>
            <a:r>
              <a:rPr lang="de-DE" sz="1800" b="1" i="1" dirty="0">
                <a:latin typeface="Garamond" panose="02020404030301010803" pitchFamily="18" charset="0"/>
              </a:rPr>
              <a:t>die Rechtsprechung Personen </a:t>
            </a:r>
            <a:r>
              <a:rPr lang="de-DE" sz="1800" b="1" i="1" dirty="0" smtClean="0">
                <a:latin typeface="Garamond" panose="02020404030301010803" pitchFamily="18" charset="0"/>
              </a:rPr>
              <a:t>anvertraut </a:t>
            </a:r>
            <a:r>
              <a:rPr lang="de-DE" sz="1800" b="1" i="1" dirty="0">
                <a:latin typeface="Garamond" panose="02020404030301010803" pitchFamily="18" charset="0"/>
              </a:rPr>
              <a:t>ist, die sich dem Recht verpflichtet </a:t>
            </a:r>
            <a:r>
              <a:rPr lang="de-DE" sz="1800" b="1" i="1" dirty="0" smtClean="0">
                <a:latin typeface="Garamond" panose="02020404030301010803" pitchFamily="18" charset="0"/>
              </a:rPr>
              <a:t>fühlen. </a:t>
            </a:r>
            <a:r>
              <a:rPr lang="de-DE" sz="1800" b="1" i="1" dirty="0" smtClean="0">
                <a:solidFill>
                  <a:srgbClr val="FF0000"/>
                </a:solidFill>
                <a:latin typeface="Garamond" panose="02020404030301010803" pitchFamily="18" charset="0"/>
              </a:rPr>
              <a:t>BGH</a:t>
            </a:r>
            <a:r>
              <a:rPr lang="de-DE" sz="1800" b="1" i="1" dirty="0">
                <a:solidFill>
                  <a:srgbClr val="FF0000"/>
                </a:solidFill>
                <a:latin typeface="Garamond" panose="02020404030301010803" pitchFamily="18" charset="0"/>
              </a:rPr>
              <a:t>, Urteil vom 10.08.2001 – RiSt (R) 1/00 </a:t>
            </a:r>
            <a:r>
              <a:rPr lang="de-DE" sz="1800" b="1" i="1" dirty="0" smtClean="0">
                <a:solidFill>
                  <a:srgbClr val="FF0000"/>
                </a:solidFill>
                <a:latin typeface="Garamond" panose="02020404030301010803" pitchFamily="18" charset="0"/>
              </a:rPr>
              <a:t>-, </a:t>
            </a:r>
            <a:r>
              <a:rPr lang="de-DE" sz="1800" b="1" i="1" dirty="0">
                <a:solidFill>
                  <a:srgbClr val="FF0000"/>
                </a:solidFill>
                <a:latin typeface="Garamond" panose="02020404030301010803" pitchFamily="18" charset="0"/>
              </a:rPr>
              <a:t>NJW 2002, 834.</a:t>
            </a:r>
            <a:r>
              <a:rPr lang="de-DE" sz="1800" b="1" i="1" dirty="0">
                <a:latin typeface="Garamond" panose="02020404030301010803" pitchFamily="18" charset="0"/>
              </a:rPr>
              <a:t> </a:t>
            </a:r>
            <a:r>
              <a:rPr lang="de-DE" sz="1800" b="1" i="1" dirty="0" smtClean="0">
                <a:latin typeface="Garamond" panose="02020404030301010803" pitchFamily="18" charset="0"/>
              </a:rPr>
              <a:t>Ein </a:t>
            </a:r>
            <a:r>
              <a:rPr lang="de-DE" sz="1800" b="1" i="1" dirty="0">
                <a:latin typeface="Garamond" panose="02020404030301010803" pitchFamily="18" charset="0"/>
              </a:rPr>
              <a:t>Richter wäre nicht nur den Medianten gegenüber </a:t>
            </a:r>
            <a:r>
              <a:rPr lang="de-DE" sz="1800" b="1" i="1" dirty="0" smtClean="0">
                <a:latin typeface="Garamond" panose="02020404030301010803" pitchFamily="18" charset="0"/>
              </a:rPr>
              <a:t>verpflichtet</a:t>
            </a:r>
            <a:r>
              <a:rPr lang="de-DE" sz="1800" b="1" i="1" dirty="0">
                <a:latin typeface="Garamond" panose="02020404030301010803" pitchFamily="18" charset="0"/>
              </a:rPr>
              <a:t>, sondern würde stets </a:t>
            </a:r>
            <a:r>
              <a:rPr lang="de-DE" sz="1800" b="1" i="1" dirty="0" smtClean="0">
                <a:latin typeface="Garamond" panose="02020404030301010803" pitchFamily="18" charset="0"/>
              </a:rPr>
              <a:t>seine </a:t>
            </a:r>
            <a:r>
              <a:rPr lang="de-DE" sz="1800" b="1" i="1" dirty="0">
                <a:latin typeface="Garamond" panose="02020404030301010803" pitchFamily="18" charset="0"/>
              </a:rPr>
              <a:t>Amtsträgerfunktion behalten. Damit einher </a:t>
            </a:r>
            <a:r>
              <a:rPr lang="de-DE" sz="1800" b="1" i="1" dirty="0" smtClean="0">
                <a:latin typeface="Garamond" panose="02020404030301010803" pitchFamily="18" charset="0"/>
              </a:rPr>
              <a:t>gehen </a:t>
            </a:r>
            <a:r>
              <a:rPr lang="de-DE" sz="1800" b="1" i="1" dirty="0">
                <a:latin typeface="Garamond" panose="02020404030301010803" pitchFamily="18" charset="0"/>
              </a:rPr>
              <a:t>aber auch besondere </a:t>
            </a:r>
            <a:r>
              <a:rPr lang="de-DE" sz="1800" b="1" i="1" dirty="0" smtClean="0">
                <a:latin typeface="Garamond" panose="02020404030301010803" pitchFamily="18" charset="0"/>
              </a:rPr>
              <a:t>Anzeigepflichten, </a:t>
            </a:r>
            <a:r>
              <a:rPr lang="de-DE" sz="1800" b="1" i="1" dirty="0">
                <a:latin typeface="Garamond" panose="02020404030301010803" pitchFamily="18" charset="0"/>
              </a:rPr>
              <a:t>wie nach § 116 AO oder § 6 SubVG. Ergänzend ist </a:t>
            </a:r>
            <a:r>
              <a:rPr lang="de-DE" sz="1800" b="1" i="1" dirty="0" smtClean="0">
                <a:latin typeface="Garamond" panose="02020404030301010803" pitchFamily="18" charset="0"/>
              </a:rPr>
              <a:t>außerdem </a:t>
            </a:r>
            <a:r>
              <a:rPr lang="de-DE" sz="1800" b="1" i="1" dirty="0">
                <a:latin typeface="Garamond" panose="02020404030301010803" pitchFamily="18" charset="0"/>
              </a:rPr>
              <a:t>auf § 149 ZPO </a:t>
            </a:r>
            <a:r>
              <a:rPr lang="de-DE" sz="1800" b="1" i="1" dirty="0" smtClean="0">
                <a:latin typeface="Garamond" panose="02020404030301010803" pitchFamily="18" charset="0"/>
              </a:rPr>
              <a:t>hinzuweisen</a:t>
            </a:r>
            <a:r>
              <a:rPr lang="de-DE" sz="1800" b="1" i="1" dirty="0">
                <a:latin typeface="Garamond" panose="02020404030301010803" pitchFamily="18" charset="0"/>
              </a:rPr>
              <a:t>, der über § 173 VwGO etwa auch im </a:t>
            </a:r>
            <a:r>
              <a:rPr lang="de-DE" sz="1800" b="1" i="1" dirty="0" smtClean="0">
                <a:latin typeface="Garamond" panose="02020404030301010803" pitchFamily="18" charset="0"/>
              </a:rPr>
              <a:t>Verwaltungsprozess </a:t>
            </a:r>
            <a:r>
              <a:rPr lang="de-DE" sz="1800" b="1" i="1" dirty="0">
                <a:latin typeface="Garamond" panose="02020404030301010803" pitchFamily="18" charset="0"/>
              </a:rPr>
              <a:t>Anwendung </a:t>
            </a:r>
            <a:r>
              <a:rPr lang="de-DE" sz="1800" b="1" i="1" dirty="0" smtClean="0">
                <a:latin typeface="Garamond" panose="02020404030301010803" pitchFamily="18" charset="0"/>
              </a:rPr>
              <a:t>findet</a:t>
            </a:r>
            <a:r>
              <a:rPr lang="de-DE" sz="1800" b="1" i="1" dirty="0">
                <a:latin typeface="Garamond" panose="02020404030301010803" pitchFamily="18" charset="0"/>
              </a:rPr>
              <a:t>. Das kann dazu führen, dass die für eine </a:t>
            </a:r>
            <a:r>
              <a:rPr lang="de-DE" sz="1800" b="1" i="1" dirty="0" smtClean="0">
                <a:latin typeface="Garamond" panose="02020404030301010803" pitchFamily="18" charset="0"/>
              </a:rPr>
              <a:t>erfolgreiche </a:t>
            </a:r>
            <a:r>
              <a:rPr lang="de-DE" sz="1800" b="1" i="1" dirty="0">
                <a:latin typeface="Garamond" panose="02020404030301010803" pitchFamily="18" charset="0"/>
              </a:rPr>
              <a:t>Mediation erforderliche </a:t>
            </a:r>
            <a:r>
              <a:rPr lang="de-DE" sz="1800" b="1" i="1" dirty="0" smtClean="0">
                <a:latin typeface="Garamond" panose="02020404030301010803" pitchFamily="18" charset="0"/>
              </a:rPr>
              <a:t>Offenheit </a:t>
            </a:r>
            <a:r>
              <a:rPr lang="de-DE" sz="1800" b="1" i="1" dirty="0">
                <a:latin typeface="Garamond" panose="02020404030301010803" pitchFamily="18" charset="0"/>
              </a:rPr>
              <a:t>oder </a:t>
            </a:r>
            <a:r>
              <a:rPr lang="de-DE" sz="1800" b="1" i="1" dirty="0" smtClean="0">
                <a:latin typeface="Garamond" panose="02020404030301010803" pitchFamily="18" charset="0"/>
              </a:rPr>
              <a:t>Kommunikationsbereitschaft der </a:t>
            </a:r>
            <a:r>
              <a:rPr lang="de-DE" sz="1800" b="1" i="1" dirty="0">
                <a:latin typeface="Garamond" panose="02020404030301010803" pitchFamily="18" charset="0"/>
              </a:rPr>
              <a:t>Medianten beeinträchtigt wird. Hierdurch </a:t>
            </a:r>
            <a:r>
              <a:rPr lang="de-DE" sz="1800" b="1" i="1" dirty="0" smtClean="0">
                <a:latin typeface="Garamond" panose="02020404030301010803" pitchFamily="18" charset="0"/>
              </a:rPr>
              <a:t>würde </a:t>
            </a:r>
            <a:r>
              <a:rPr lang="de-DE" sz="1800" b="1" i="1" dirty="0">
                <a:latin typeface="Garamond" panose="02020404030301010803" pitchFamily="18" charset="0"/>
              </a:rPr>
              <a:t>der Vermittlungsgedanken der Mediation </a:t>
            </a:r>
            <a:r>
              <a:rPr lang="de-DE" sz="1800" b="1" i="1" dirty="0" smtClean="0">
                <a:latin typeface="Garamond" panose="02020404030301010803" pitchFamily="18" charset="0"/>
              </a:rPr>
              <a:t>konterkariert.“ (ebd.)</a:t>
            </a:r>
            <a:endParaRPr lang="de-DE" sz="1800" b="1" i="1" dirty="0">
              <a:latin typeface="Garamond" panose="02020404030301010803" pitchFamily="18" charset="0"/>
            </a:endParaRPr>
          </a:p>
        </p:txBody>
      </p:sp>
    </p:spTree>
    <p:extLst>
      <p:ext uri="{BB962C8B-B14F-4D97-AF65-F5344CB8AC3E}">
        <p14:creationId xmlns:p14="http://schemas.microsoft.com/office/powerpoint/2010/main" val="3378095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Wo bleibt bei alledem die Mediationsqualität?</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23</a:t>
            </a:fld>
            <a:endParaRPr lang="de-DE" dirty="0"/>
          </a:p>
        </p:txBody>
      </p:sp>
      <p:sp>
        <p:nvSpPr>
          <p:cNvPr id="6" name="Inhaltsplatzhalter 5"/>
          <p:cNvSpPr>
            <a:spLocks noGrp="1"/>
          </p:cNvSpPr>
          <p:nvPr>
            <p:ph sz="quarter" idx="1"/>
          </p:nvPr>
        </p:nvSpPr>
        <p:spPr/>
        <p:txBody>
          <a:bodyPr>
            <a:noAutofit/>
          </a:bodyPr>
          <a:lstStyle/>
          <a:p>
            <a:endParaRPr lang="de-DE" sz="1800" b="1" i="1" dirty="0" smtClean="0">
              <a:latin typeface="Garamond" panose="02020404030301010803" pitchFamily="18" charset="0"/>
            </a:endParaRPr>
          </a:p>
          <a:p>
            <a:r>
              <a:rPr lang="de-DE" sz="1800" b="1" i="1" dirty="0" smtClean="0">
                <a:latin typeface="Garamond" panose="02020404030301010803" pitchFamily="18" charset="0"/>
              </a:rPr>
              <a:t>Die </a:t>
            </a:r>
            <a:r>
              <a:rPr lang="de-DE" sz="1800" b="1" i="1" dirty="0">
                <a:latin typeface="Garamond" panose="02020404030301010803" pitchFamily="18" charset="0"/>
              </a:rPr>
              <a:t>gegenwärtige </a:t>
            </a:r>
            <a:r>
              <a:rPr lang="de-DE" sz="1800" b="1" i="1" dirty="0" smtClean="0">
                <a:latin typeface="Garamond" panose="02020404030301010803" pitchFamily="18" charset="0"/>
              </a:rPr>
              <a:t>Gestalt </a:t>
            </a:r>
            <a:r>
              <a:rPr lang="de-DE" sz="1800" b="1" i="1" dirty="0">
                <a:latin typeface="Garamond" panose="02020404030301010803" pitchFamily="18" charset="0"/>
              </a:rPr>
              <a:t>des Mediationsgesetzes </a:t>
            </a:r>
            <a:r>
              <a:rPr lang="de-DE" sz="1800" b="1" i="1" dirty="0" smtClean="0">
                <a:latin typeface="Garamond" panose="02020404030301010803" pitchFamily="18" charset="0"/>
              </a:rPr>
              <a:t> und die Etablierung des „Güterichter“-Modells an Deutschlands Gerichten schaffen weder </a:t>
            </a:r>
            <a:r>
              <a:rPr lang="de-DE" sz="1800" b="1" i="1" dirty="0">
                <a:latin typeface="Garamond" panose="02020404030301010803" pitchFamily="18" charset="0"/>
              </a:rPr>
              <a:t>Anreize für die Qualität der Mediationsaus- und –weiterbildung, noch </a:t>
            </a:r>
            <a:r>
              <a:rPr lang="de-DE" sz="1800" b="1" i="1" dirty="0" smtClean="0">
                <a:latin typeface="Garamond" panose="02020404030301010803" pitchFamily="18" charset="0"/>
              </a:rPr>
              <a:t>bestärken </a:t>
            </a:r>
            <a:r>
              <a:rPr lang="de-DE" sz="1800" b="1" i="1" dirty="0">
                <a:latin typeface="Garamond" panose="02020404030301010803" pitchFamily="18" charset="0"/>
              </a:rPr>
              <a:t>sie potentielle Auftraggeber(innen) darin, sich mit den Vorteilen der Mediation gegenüber Gerichtsverfahren überhaupt näher zu befassen. </a:t>
            </a:r>
            <a:r>
              <a:rPr lang="de-DE" sz="1800" b="1" i="1" dirty="0" smtClean="0">
                <a:latin typeface="Garamond" panose="02020404030301010803" pitchFamily="18" charset="0"/>
              </a:rPr>
              <a:t>Hier wollte </a:t>
            </a:r>
            <a:r>
              <a:rPr lang="de-DE" sz="1800" b="1" i="1" dirty="0">
                <a:latin typeface="Garamond" panose="02020404030301010803" pitchFamily="18" charset="0"/>
              </a:rPr>
              <a:t>d</a:t>
            </a:r>
            <a:r>
              <a:rPr lang="de-DE" sz="1800" b="1" i="1" dirty="0" smtClean="0">
                <a:latin typeface="Garamond" panose="02020404030301010803" pitchFamily="18" charset="0"/>
              </a:rPr>
              <a:t>er Gesetzgeber offenbar ein ‚liberales‘ Gesetz schaffen und hat </a:t>
            </a:r>
            <a:r>
              <a:rPr lang="de-DE" sz="1800" b="1" i="1" dirty="0">
                <a:latin typeface="Garamond" panose="02020404030301010803" pitchFamily="18" charset="0"/>
              </a:rPr>
              <a:t>in Wahrheit doch nur </a:t>
            </a:r>
            <a:r>
              <a:rPr lang="de-DE" sz="1800" b="1" i="1" dirty="0" smtClean="0">
                <a:latin typeface="Garamond" panose="02020404030301010803" pitchFamily="18" charset="0"/>
              </a:rPr>
              <a:t> ein indifferentes hervorgebracht: </a:t>
            </a:r>
            <a:r>
              <a:rPr lang="de-DE" sz="1800" b="1" i="1" dirty="0">
                <a:latin typeface="Garamond" panose="02020404030301010803" pitchFamily="18" charset="0"/>
              </a:rPr>
              <a:t>„Der starke Mediator wird ab-, der schwache aufgewertet.“ (Eidenmüller, Vermitteln unter falschem Etikett, Frankfurt 2012). Die im Gesetz </a:t>
            </a:r>
            <a:r>
              <a:rPr lang="de-DE" sz="1800" b="1" i="1" dirty="0" smtClean="0">
                <a:latin typeface="Garamond" panose="02020404030301010803" pitchFamily="18" charset="0"/>
              </a:rPr>
              <a:t>enthaltenen unzureichenden  </a:t>
            </a:r>
            <a:r>
              <a:rPr lang="de-DE" sz="1800" b="1" i="1" dirty="0">
                <a:latin typeface="Garamond" panose="02020404030301010803" pitchFamily="18" charset="0"/>
              </a:rPr>
              <a:t>„Qualitätsstandards“ verhindern die Ausprägung eines eigenständigen Berufsbilds des Mediators / der Mediatorin. Dabei würde genau dies auch für die erforderliche Transparenz beim Verbraucher sorgen. </a:t>
            </a:r>
          </a:p>
        </p:txBody>
      </p:sp>
    </p:spTree>
    <p:extLst>
      <p:ext uri="{BB962C8B-B14F-4D97-AF65-F5344CB8AC3E}">
        <p14:creationId xmlns:p14="http://schemas.microsoft.com/office/powerpoint/2010/main" val="66441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Wo bleibt bei alledem die Mediationsqualität?</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24</a:t>
            </a:fld>
            <a:endParaRPr lang="de-DE" dirty="0"/>
          </a:p>
        </p:txBody>
      </p:sp>
      <p:sp>
        <p:nvSpPr>
          <p:cNvPr id="6" name="Inhaltsplatzhalter 5"/>
          <p:cNvSpPr>
            <a:spLocks noGrp="1"/>
          </p:cNvSpPr>
          <p:nvPr>
            <p:ph sz="quarter" idx="1"/>
          </p:nvPr>
        </p:nvSpPr>
        <p:spPr/>
        <p:txBody>
          <a:bodyPr>
            <a:noAutofit/>
          </a:bodyPr>
          <a:lstStyle/>
          <a:p>
            <a:r>
              <a:rPr lang="de-DE" sz="1800" b="1" dirty="0">
                <a:latin typeface="Garamond" panose="02020404030301010803" pitchFamily="18" charset="0"/>
              </a:rPr>
              <a:t>Die von den Vertretern der Aus- und Weiterbildungsanbieter dominierten Mediationsverbände und „Standesorganisationen“ haben keinerlei </a:t>
            </a:r>
            <a:r>
              <a:rPr lang="de-DE" sz="1800" b="1" dirty="0" smtClean="0">
                <a:latin typeface="Garamond" panose="02020404030301010803" pitchFamily="18" charset="0"/>
              </a:rPr>
              <a:t>ernsthaftes Interesse </a:t>
            </a:r>
            <a:r>
              <a:rPr lang="de-DE" sz="1800" b="1" dirty="0">
                <a:latin typeface="Garamond" panose="02020404030301010803" pitchFamily="18" charset="0"/>
              </a:rPr>
              <a:t>an der Qualität der von ihnen ausgebildeten Mediator(inn)en, sondern ausschließlich daran, dass möglichst viele Interessent(inn)en eine kostspielige Ausbildung bei ihnen absolvieren. Dasselbe gilt für die Eigenzertifizierung der Aus- und Weiterbildungsanbieter, die eine Mediationspraxis und –kompetenz bescheinigt, die nie überprüft wurde. Eine wesentliche Voraussetzung für die verbesserte gesellschaftliche Akzeptanz von Mediation ist daher ein Durchbrechen des Kreislaufs ihrer In-Sich-Geschäfte [vgl. von Schlieffen, Perspektiven der Mediation (München 2008): </a:t>
            </a:r>
            <a:r>
              <a:rPr lang="de-DE" sz="1800" b="1" dirty="0">
                <a:solidFill>
                  <a:srgbClr val="FF0000"/>
                </a:solidFill>
                <a:latin typeface="Garamond" panose="02020404030301010803" pitchFamily="18" charset="0"/>
              </a:rPr>
              <a:t>„Der Zulieferer lebt vom Produzenten, der vom Zulieferer lebt. (. . .) Neuerungen, die letztlich auf der Überzeugungskraft einer Idee beruhen, können sich auf Dauer nicht als In-sich-Geschäfte erhalten“.</a:t>
            </a:r>
            <a:r>
              <a:rPr lang="de-DE" sz="1800" b="1" dirty="0">
                <a:latin typeface="Garamond" panose="02020404030301010803" pitchFamily="18" charset="0"/>
              </a:rPr>
              <a:t>] Wenn wir dafür sorgen wollen, dass Mediation hierzulande häufiger praktiziert wird und mehr gesellschaftliche Anerkennung findet, dann müssen wir sie professionalisieren, unabhängig von der staatlichen Gerichtsbarkeit betreiben und neue, transparente Regeln für das Berufsbild Mediator(in) schaffen.</a:t>
            </a:r>
            <a:endParaRPr lang="de-DE" sz="1800" b="1" dirty="0" smtClean="0">
              <a:latin typeface="Garamond" panose="02020404030301010803" pitchFamily="18" charset="0"/>
            </a:endParaRPr>
          </a:p>
        </p:txBody>
      </p:sp>
    </p:spTree>
    <p:extLst>
      <p:ext uri="{BB962C8B-B14F-4D97-AF65-F5344CB8AC3E}">
        <p14:creationId xmlns:p14="http://schemas.microsoft.com/office/powerpoint/2010/main" val="2473946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In-Sich-Geschäfte (1): Güterichterverfahren</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25</a:t>
            </a:fld>
            <a:endParaRPr lang="de-DE" dirty="0"/>
          </a:p>
        </p:txBody>
      </p:sp>
      <p:sp>
        <p:nvSpPr>
          <p:cNvPr id="6" name="Inhaltsplatzhalter 5"/>
          <p:cNvSpPr>
            <a:spLocks noGrp="1"/>
          </p:cNvSpPr>
          <p:nvPr>
            <p:ph sz="quarter" idx="1"/>
          </p:nvPr>
        </p:nvSpPr>
        <p:spPr/>
        <p:txBody>
          <a:bodyPr anchor="ctr">
            <a:noAutofit/>
          </a:bodyPr>
          <a:lstStyle/>
          <a:p>
            <a:r>
              <a:rPr lang="de-DE" sz="1800" b="1" dirty="0" smtClean="0">
                <a:latin typeface="Garamond" panose="02020404030301010803" pitchFamily="18" charset="0"/>
              </a:rPr>
              <a:t>Ein Richter weist ein streitiges Verfahren einem anderen, in der Sache nicht entscheidungsbefugten Richterkollegen zu. Kommt es zwischen den Parteien zu einer Einigung, ist das Verfahren damit erledigt. Wenn nicht, wird das streitige Verfahren wieder aufgerufen und vom gesetzlich zuständigen Richter weiterbetrieben.</a:t>
            </a:r>
            <a:endParaRPr lang="de-DE" sz="1800" b="1" dirty="0">
              <a:latin typeface="Garamond" panose="02020404030301010803" pitchFamily="18" charset="0"/>
            </a:endParaRPr>
          </a:p>
          <a:p>
            <a:r>
              <a:rPr lang="de-DE" sz="1800" b="1" dirty="0" smtClean="0">
                <a:latin typeface="Garamond" panose="02020404030301010803" pitchFamily="18" charset="0"/>
              </a:rPr>
              <a:t>Beworben wird das „Güterichter“-Verfahren in erster Linie durch die Gerichte selbst, d. h. es werden Steuermittel eingesetzt, um ausschließlich die „Mediation“ bei Gericht zu fördern. Eine Förderung der </a:t>
            </a:r>
            <a:r>
              <a:rPr lang="de-DE" sz="1800" b="1" i="1" dirty="0" smtClean="0">
                <a:solidFill>
                  <a:srgbClr val="FF0000"/>
                </a:solidFill>
                <a:latin typeface="Garamond" panose="02020404030301010803" pitchFamily="18" charset="0"/>
              </a:rPr>
              <a:t>außergerichtlichen </a:t>
            </a:r>
            <a:r>
              <a:rPr lang="de-DE" sz="1800" b="1" dirty="0" smtClean="0">
                <a:latin typeface="Garamond" panose="02020404030301010803" pitchFamily="18" charset="0"/>
              </a:rPr>
              <a:t>Mediation, gleich in welcher Form, gibt es dagegen nicht.</a:t>
            </a:r>
          </a:p>
          <a:p>
            <a:r>
              <a:rPr lang="de-DE" sz="1800" b="1" dirty="0" smtClean="0">
                <a:latin typeface="Garamond" panose="02020404030301010803" pitchFamily="18" charset="0"/>
              </a:rPr>
              <a:t>Zahl der „Güterichter“ lt. </a:t>
            </a:r>
            <a:r>
              <a:rPr lang="de-DE" sz="1800" b="1" dirty="0" smtClean="0">
                <a:latin typeface="Garamond" panose="02020404030301010803" pitchFamily="18" charset="0"/>
                <a:hlinkClick r:id="rId3"/>
              </a:rPr>
              <a:t>www.gueterichter-forum.de</a:t>
            </a:r>
            <a:r>
              <a:rPr lang="de-DE" sz="1800" b="1" dirty="0" smtClean="0">
                <a:latin typeface="Garamond" panose="02020404030301010803" pitchFamily="18" charset="0"/>
              </a:rPr>
              <a:t> zurzeit: 2.097 (Stand: 31.12.2013; neuere Zahlen liegen offenbar noch nicht vor). </a:t>
            </a:r>
          </a:p>
        </p:txBody>
      </p:sp>
    </p:spTree>
    <p:extLst>
      <p:ext uri="{BB962C8B-B14F-4D97-AF65-F5344CB8AC3E}">
        <p14:creationId xmlns:p14="http://schemas.microsoft.com/office/powerpoint/2010/main" val="99156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Wie autonom kann ein Verfahren </a:t>
            </a:r>
            <a:r>
              <a:rPr lang="de-DE" sz="2800" b="1" i="1" dirty="0" smtClean="0">
                <a:latin typeface="Garamond" panose="02020404030301010803" pitchFamily="18" charset="0"/>
              </a:rPr>
              <a:t>für die Medianden </a:t>
            </a:r>
            <a:r>
              <a:rPr lang="de-DE" sz="2800" b="1" dirty="0" smtClean="0">
                <a:latin typeface="Garamond" panose="02020404030301010803" pitchFamily="18" charset="0"/>
              </a:rPr>
              <a:t>sein, das vom „Güterichter“ dominiert wird?</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26</a:t>
            </a:fld>
            <a:endParaRPr lang="de-DE" dirty="0"/>
          </a:p>
        </p:txBody>
      </p:sp>
      <p:sp>
        <p:nvSpPr>
          <p:cNvPr id="6" name="Inhaltsplatzhalter 5"/>
          <p:cNvSpPr>
            <a:spLocks noGrp="1"/>
          </p:cNvSpPr>
          <p:nvPr>
            <p:ph sz="quarter" idx="1"/>
          </p:nvPr>
        </p:nvSpPr>
        <p:spPr/>
        <p:txBody>
          <a:bodyPr>
            <a:normAutofit fontScale="92500" lnSpcReduction="20000"/>
          </a:bodyPr>
          <a:lstStyle/>
          <a:p>
            <a:r>
              <a:rPr lang="de-DE" b="1" dirty="0">
                <a:latin typeface="Garamond" panose="02020404030301010803" pitchFamily="18" charset="0"/>
              </a:rPr>
              <a:t>„Begreift der klagende oder beklagte Laie den (dem Anspruch nach autoritätsfreien) Charakter der Mediationsverhandlung überhaupt? Ist er in der Lage, sich dem seitens der Professionalisten inklusive seines Anwalts angestrebten Ziel eines Vergleichsschlusses zu widersetzen, wenn er dies will? Wird er, umgekehrt, bei Abwesenheit seines Anwalts, seine Position adäquat vertreten können? Das alles ist unsicher, eins aber ist sicher: Die Gefahr richterlichen Machtmissbrauchs ist in diesem Geheimverfahren strukturell besonders groß</a:t>
            </a:r>
            <a:r>
              <a:rPr lang="de-DE" b="1" dirty="0" smtClean="0">
                <a:latin typeface="Garamond" panose="02020404030301010803" pitchFamily="18" charset="0"/>
              </a:rPr>
              <a:t>.“ (Prof. Dr. Georg Steinberg, DRiZ, Januar 2012)</a:t>
            </a:r>
            <a:endParaRPr lang="de-DE" b="1" dirty="0">
              <a:latin typeface="Garamond" panose="02020404030301010803" pitchFamily="18" charset="0"/>
            </a:endParaRPr>
          </a:p>
        </p:txBody>
      </p:sp>
    </p:spTree>
    <p:extLst>
      <p:ext uri="{BB962C8B-B14F-4D97-AF65-F5344CB8AC3E}">
        <p14:creationId xmlns:p14="http://schemas.microsoft.com/office/powerpoint/2010/main" val="246581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Mediation als Allheilmittel? Ist </a:t>
            </a:r>
            <a:r>
              <a:rPr lang="de-DE" sz="2800" b="1" dirty="0">
                <a:latin typeface="Garamond" panose="02020404030301010803" pitchFamily="18" charset="0"/>
              </a:rPr>
              <a:t>S</a:t>
            </a:r>
            <a:r>
              <a:rPr lang="de-DE" sz="2800" b="1" dirty="0" smtClean="0">
                <a:latin typeface="Garamond" panose="02020404030301010803" pitchFamily="18" charset="0"/>
              </a:rPr>
              <a:t>chlichten also generell besser als Richten?</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27</a:t>
            </a:fld>
            <a:endParaRPr lang="de-DE" dirty="0"/>
          </a:p>
        </p:txBody>
      </p:sp>
      <p:sp>
        <p:nvSpPr>
          <p:cNvPr id="6" name="Inhaltsplatzhalter 5"/>
          <p:cNvSpPr>
            <a:spLocks noGrp="1"/>
          </p:cNvSpPr>
          <p:nvPr>
            <p:ph sz="quarter" idx="1"/>
          </p:nvPr>
        </p:nvSpPr>
        <p:spPr/>
        <p:txBody>
          <a:bodyPr>
            <a:normAutofit fontScale="92500" lnSpcReduction="10000"/>
          </a:bodyPr>
          <a:lstStyle/>
          <a:p>
            <a:r>
              <a:rPr lang="de-DE" b="1" dirty="0">
                <a:latin typeface="Garamond" panose="02020404030301010803" pitchFamily="18" charset="0"/>
              </a:rPr>
              <a:t>„Es gibt einen gefährlichen politisch-ideologischen Trend, die Mediation zum ,besseren‘ Streitbeilegungsverfahren hochzustilisieren. Nicht immer und nicht in jeder Hinsicht ist Schlichten tatsächlich besser als Richten. Kooperation an die Stelle von Konfrontation zu setzen klingt zunächst einmal gut, ist bei nüchterner Betrachtung aber nicht immer erstrebenswert. Wer eine unhinterfragte Versöhnungskultur propagiert, nimmt große Nachteile in </a:t>
            </a:r>
            <a:r>
              <a:rPr lang="de-DE" b="1" dirty="0" smtClean="0">
                <a:latin typeface="Garamond" panose="02020404030301010803" pitchFamily="18" charset="0"/>
              </a:rPr>
              <a:t>Kauf.“ (Risse/Bach, Zeitschrift für Schiedsverfahren, Januar 2011)</a:t>
            </a:r>
            <a:endParaRPr lang="de-DE" b="1" dirty="0">
              <a:latin typeface="Garamond" panose="02020404030301010803" pitchFamily="18" charset="0"/>
            </a:endParaRPr>
          </a:p>
        </p:txBody>
      </p:sp>
    </p:spTree>
    <p:extLst>
      <p:ext uri="{BB962C8B-B14F-4D97-AF65-F5344CB8AC3E}">
        <p14:creationId xmlns:p14="http://schemas.microsoft.com/office/powerpoint/2010/main" val="675227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In-Sich-Geschäfte (1): „Güterichter“-Verfahren</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28</a:t>
            </a:fld>
            <a:endParaRPr lang="de-DE" dirty="0"/>
          </a:p>
        </p:txBody>
      </p:sp>
      <p:sp>
        <p:nvSpPr>
          <p:cNvPr id="6" name="Inhaltsplatzhalter 5"/>
          <p:cNvSpPr>
            <a:spLocks noGrp="1"/>
          </p:cNvSpPr>
          <p:nvPr>
            <p:ph sz="quarter" idx="1"/>
          </p:nvPr>
        </p:nvSpPr>
        <p:spPr/>
        <p:txBody>
          <a:bodyPr>
            <a:noAutofit/>
          </a:bodyPr>
          <a:lstStyle/>
          <a:p>
            <a:r>
              <a:rPr lang="de-DE" sz="1800" b="1" dirty="0" smtClean="0">
                <a:latin typeface="Garamond" panose="02020404030301010803" pitchFamily="18" charset="0"/>
              </a:rPr>
              <a:t>Ein Richter weist ein streitiges Verfahren einem anderen, in der Sache nicht entscheidungsbefugten Richterkollegen (dem sog. </a:t>
            </a:r>
            <a:r>
              <a:rPr lang="de-DE" sz="1800" b="1" i="1" dirty="0" smtClean="0">
                <a:latin typeface="Garamond" panose="02020404030301010803" pitchFamily="18" charset="0"/>
              </a:rPr>
              <a:t>ersuchten</a:t>
            </a:r>
            <a:r>
              <a:rPr lang="de-DE" sz="1800" b="1" dirty="0" smtClean="0">
                <a:latin typeface="Garamond" panose="02020404030301010803" pitchFamily="18" charset="0"/>
              </a:rPr>
              <a:t> Richter) zu. Kommt es bei den Parteien zu einer Einigung, ist das Verfahren damit erledigt. Wenn nicht, wird das streitige Verfahren wieder aufgerufen und vom gesetzlich zuständigen Richter weiterbetrieben.</a:t>
            </a:r>
            <a:endParaRPr lang="de-DE" sz="1800" b="1" dirty="0">
              <a:latin typeface="Garamond" panose="02020404030301010803" pitchFamily="18" charset="0"/>
            </a:endParaRPr>
          </a:p>
          <a:p>
            <a:r>
              <a:rPr lang="de-DE" sz="1800" b="1" dirty="0" smtClean="0">
                <a:latin typeface="Garamond" panose="02020404030301010803" pitchFamily="18" charset="0"/>
              </a:rPr>
              <a:t>Beworben wird das „Güterichter“-Verfahren in erster Linie durch die Gerichte selbst, d. h. es werden Steuermittel eingesetzt, um ausschließlich die „Mediation“ bei Gericht zu fördern.</a:t>
            </a:r>
          </a:p>
          <a:p>
            <a:r>
              <a:rPr lang="de-DE" sz="1800" b="1" dirty="0" smtClean="0">
                <a:latin typeface="Garamond" panose="02020404030301010803" pitchFamily="18" charset="0"/>
              </a:rPr>
              <a:t>Zahl der „Güterichter“ lt. </a:t>
            </a:r>
            <a:r>
              <a:rPr lang="de-DE" sz="1800" b="1" dirty="0" smtClean="0">
                <a:latin typeface="Garamond" panose="02020404030301010803" pitchFamily="18" charset="0"/>
                <a:hlinkClick r:id="rId3"/>
              </a:rPr>
              <a:t>www.gueterichter-forum.de</a:t>
            </a:r>
            <a:r>
              <a:rPr lang="de-DE" sz="1800" b="1" dirty="0" smtClean="0">
                <a:latin typeface="Garamond" panose="02020404030301010803" pitchFamily="18" charset="0"/>
              </a:rPr>
              <a:t> zurzeit: 2.097 (Stand: 31.12.2013</a:t>
            </a:r>
            <a:r>
              <a:rPr lang="de-DE" sz="1800" b="1" dirty="0">
                <a:latin typeface="Garamond" panose="02020404030301010803" pitchFamily="18" charset="0"/>
              </a:rPr>
              <a:t>)</a:t>
            </a:r>
            <a:r>
              <a:rPr lang="de-DE" sz="1800" b="1" dirty="0" smtClean="0">
                <a:latin typeface="Garamond" panose="02020404030301010803" pitchFamily="18" charset="0"/>
              </a:rPr>
              <a:t>. Wenn man für deren „Mediationsausbildung“ (die lt. Koch/Vietens, 2011, i. d. R. nur einen Umfang von 37 – 106 Stunden hat), Kosten i. H. v. 3.000,00 - 4.000,00 EUR zu Grunde legt, kommt man allein dafür auf einen Betrag zwischen 6.291.000,00 und 8.388.000,00 EUR. </a:t>
            </a:r>
          </a:p>
        </p:txBody>
      </p:sp>
    </p:spTree>
    <p:extLst>
      <p:ext uri="{BB962C8B-B14F-4D97-AF65-F5344CB8AC3E}">
        <p14:creationId xmlns:p14="http://schemas.microsoft.com/office/powerpoint/2010/main" val="426835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In-Sich-Geschäfte (2): „Mediation“ im Auftrag von </a:t>
            </a:r>
            <a:r>
              <a:rPr lang="de-DE" sz="2800" b="1" dirty="0">
                <a:latin typeface="Garamond" panose="02020404030301010803" pitchFamily="18" charset="0"/>
              </a:rPr>
              <a:t>R</a:t>
            </a:r>
            <a:r>
              <a:rPr lang="de-DE" sz="2800" b="1" dirty="0" smtClean="0">
                <a:latin typeface="Garamond" panose="02020404030301010803" pitchFamily="18" charset="0"/>
              </a:rPr>
              <a:t>echtsschutzversicherungen</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29</a:t>
            </a:fld>
            <a:endParaRPr lang="de-DE" dirty="0"/>
          </a:p>
        </p:txBody>
      </p:sp>
      <p:sp>
        <p:nvSpPr>
          <p:cNvPr id="6" name="Inhaltsplatzhalter 5"/>
          <p:cNvSpPr>
            <a:spLocks noGrp="1"/>
          </p:cNvSpPr>
          <p:nvPr>
            <p:ph sz="quarter" idx="1"/>
          </p:nvPr>
        </p:nvSpPr>
        <p:spPr/>
        <p:txBody>
          <a:bodyPr>
            <a:noAutofit/>
          </a:bodyPr>
          <a:lstStyle/>
          <a:p>
            <a:endParaRPr lang="de-DE" sz="1800" b="1" dirty="0" smtClean="0">
              <a:latin typeface="Garamond" panose="02020404030301010803" pitchFamily="18" charset="0"/>
            </a:endParaRPr>
          </a:p>
          <a:p>
            <a:r>
              <a:rPr lang="de-DE" sz="1800" b="1" dirty="0" smtClean="0">
                <a:latin typeface="Garamond" panose="02020404030301010803" pitchFamily="18" charset="0"/>
              </a:rPr>
              <a:t>Gängige Praxis: Telefonische „Shuttle-Mediation“, d. h. in ca. 95 Prozent aller Mediationsfälle, die über die Rechtsschutzversicherer abgewickelt werden, telefoniert ein Rechtsanwalt mit den Konfliktparteien und schlägt diesen i. d. R. eine Vergleichslösung, also einen Kompromiss, vor.</a:t>
            </a:r>
          </a:p>
          <a:p>
            <a:r>
              <a:rPr lang="de-DE" sz="1800" b="1" dirty="0" smtClean="0">
                <a:latin typeface="Garamond" panose="02020404030301010803" pitchFamily="18" charset="0"/>
              </a:rPr>
              <a:t>Der Anteil an „Präsenzmediationen“ liegt bei nur  ca. 5 Prozent.</a:t>
            </a:r>
          </a:p>
          <a:p>
            <a:r>
              <a:rPr lang="de-DE" sz="1800" b="1" dirty="0" smtClean="0">
                <a:latin typeface="Garamond" panose="02020404030301010803" pitchFamily="18" charset="0"/>
              </a:rPr>
              <a:t>Die Rechtsschutzversicherer haben kein Interesse daran, mit einzelnen Mediatoren zusammenzuarbeiten, sondern schließen Kontrakte mit größeren Organisationen der Anwaltschaft (i. d. R. sind dies Zusammenschlüsse von Anwälten bzw. mittlerweile auch Internetportale) unter Ausnutzung der bestehenden Regelungslücke des § 127 VVG (für den Versicherungsnehmer gilt die freie Wahl des Anwalts, aber nicht des Mediators!)</a:t>
            </a:r>
          </a:p>
        </p:txBody>
      </p:sp>
    </p:spTree>
    <p:extLst>
      <p:ext uri="{BB962C8B-B14F-4D97-AF65-F5344CB8AC3E}">
        <p14:creationId xmlns:p14="http://schemas.microsoft.com/office/powerpoint/2010/main" val="153507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Dysfunktionale Anreize des Mediationsgesetzes</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3</a:t>
            </a:fld>
            <a:endParaRPr lang="de-DE"/>
          </a:p>
        </p:txBody>
      </p:sp>
      <p:sp>
        <p:nvSpPr>
          <p:cNvPr id="6" name="Inhaltsplatzhalter 5"/>
          <p:cNvSpPr>
            <a:spLocks noGrp="1"/>
          </p:cNvSpPr>
          <p:nvPr>
            <p:ph sz="quarter" idx="1"/>
          </p:nvPr>
        </p:nvSpPr>
        <p:spPr/>
        <p:txBody>
          <a:bodyPr>
            <a:normAutofit/>
          </a:bodyPr>
          <a:lstStyle/>
          <a:p>
            <a:endParaRPr lang="de-DE" sz="2000" dirty="0" smtClean="0">
              <a:latin typeface="Garamond" panose="02020404030301010803" pitchFamily="18" charset="0"/>
            </a:endParaRPr>
          </a:p>
          <a:p>
            <a:endParaRPr lang="de-DE" sz="2000" dirty="0">
              <a:latin typeface="Garamond" panose="02020404030301010803" pitchFamily="18" charset="0"/>
            </a:endParaRPr>
          </a:p>
          <a:p>
            <a:r>
              <a:rPr lang="de-DE" sz="2000" b="1" dirty="0" smtClean="0">
                <a:latin typeface="Garamond" panose="02020404030301010803" pitchFamily="18" charset="0"/>
              </a:rPr>
              <a:t>Das </a:t>
            </a:r>
            <a:r>
              <a:rPr lang="de-DE" sz="2000" b="1" dirty="0">
                <a:latin typeface="Garamond" panose="02020404030301010803" pitchFamily="18" charset="0"/>
              </a:rPr>
              <a:t>„Güterichter“-Modell  (bzw. seine Vorläufer, die sog. Modellprojekte der „gerichtlichen“ resp. „gerichtsnahen“ oder „gerichtsinternen“ Mediation) hat nicht, wie von Gerichten, Handelskammern, Mediationsverbänden u. a</a:t>
            </a:r>
            <a:r>
              <a:rPr lang="de-DE" sz="2000" b="1" dirty="0" smtClean="0">
                <a:latin typeface="Garamond" panose="02020404030301010803" pitchFamily="18" charset="0"/>
              </a:rPr>
              <a:t>. m. </a:t>
            </a:r>
            <a:r>
              <a:rPr lang="de-DE" sz="2000" b="1" dirty="0">
                <a:latin typeface="Garamond" panose="02020404030301010803" pitchFamily="18" charset="0"/>
              </a:rPr>
              <a:t>bis heute immer wieder behauptet wird, als eine Art </a:t>
            </a:r>
            <a:r>
              <a:rPr lang="de-DE" sz="2000" b="1" i="1" dirty="0">
                <a:latin typeface="Garamond" panose="02020404030301010803" pitchFamily="18" charset="0"/>
              </a:rPr>
              <a:t>Türöffner</a:t>
            </a:r>
            <a:r>
              <a:rPr lang="de-DE" sz="2000" b="1" dirty="0">
                <a:latin typeface="Garamond" panose="02020404030301010803" pitchFamily="18" charset="0"/>
              </a:rPr>
              <a:t> für die weitere gesellschaftliche Verbreitung der außergerichtlichen Mediation gewirkt. Im Gegenteil, es hat maßgeblich dazu beigetragen, dass die </a:t>
            </a:r>
            <a:r>
              <a:rPr lang="de-DE" sz="2000" b="1" i="1" dirty="0">
                <a:latin typeface="Garamond" panose="02020404030301010803" pitchFamily="18" charset="0"/>
              </a:rPr>
              <a:t>außergerichtliche </a:t>
            </a:r>
            <a:r>
              <a:rPr lang="de-DE" sz="2000" b="1" dirty="0">
                <a:latin typeface="Garamond" panose="02020404030301010803" pitchFamily="18" charset="0"/>
              </a:rPr>
              <a:t>Mediation nach wie vor keine nennenswerte gesellschaftliche Relevanz und Wirkung entfalten konnte (vgl. dazu Rasche</a:t>
            </a:r>
            <a:r>
              <a:rPr lang="de-DE" sz="2000" b="1" dirty="0" smtClean="0">
                <a:latin typeface="Garamond" panose="02020404030301010803" pitchFamily="18" charset="0"/>
              </a:rPr>
              <a:t>, Kritik </a:t>
            </a:r>
            <a:r>
              <a:rPr lang="de-DE" sz="2000" b="1" dirty="0">
                <a:latin typeface="Garamond" panose="02020404030301010803" pitchFamily="18" charset="0"/>
              </a:rPr>
              <a:t>an der Gerichtsmediation, </a:t>
            </a:r>
            <a:r>
              <a:rPr lang="de-DE" sz="2000" b="1" dirty="0" smtClean="0">
                <a:latin typeface="Garamond" panose="02020404030301010803" pitchFamily="18" charset="0"/>
              </a:rPr>
              <a:t>in: </a:t>
            </a:r>
            <a:r>
              <a:rPr lang="de-DE" sz="2000" b="1" dirty="0" err="1" smtClean="0">
                <a:latin typeface="Garamond" panose="02020404030301010803" pitchFamily="18" charset="0"/>
              </a:rPr>
              <a:t>Gläßer</a:t>
            </a:r>
            <a:r>
              <a:rPr lang="de-DE" sz="2000" b="1" dirty="0" smtClean="0">
                <a:latin typeface="Garamond" panose="02020404030301010803" pitchFamily="18" charset="0"/>
              </a:rPr>
              <a:t>/Schroeter, Baden-Baden </a:t>
            </a:r>
            <a:r>
              <a:rPr lang="de-DE" sz="2000" b="1" dirty="0">
                <a:latin typeface="Garamond" panose="02020404030301010803" pitchFamily="18" charset="0"/>
              </a:rPr>
              <a:t>2011) und </a:t>
            </a:r>
            <a:r>
              <a:rPr lang="de-DE" sz="2000" b="1" dirty="0" smtClean="0">
                <a:latin typeface="Garamond" panose="02020404030301010803" pitchFamily="18" charset="0"/>
              </a:rPr>
              <a:t>Jung/Kill, Ein </a:t>
            </a:r>
            <a:r>
              <a:rPr lang="de-DE" sz="2000" b="1" dirty="0">
                <a:latin typeface="Garamond" panose="02020404030301010803" pitchFamily="18" charset="0"/>
              </a:rPr>
              <a:t>Jahr Mediationsgesetz </a:t>
            </a:r>
            <a:r>
              <a:rPr lang="de-DE" sz="2000" b="1" dirty="0" smtClean="0">
                <a:latin typeface="Garamond" panose="02020404030301010803" pitchFamily="18" charset="0"/>
              </a:rPr>
              <a:t>(Stuttgart </a:t>
            </a:r>
            <a:r>
              <a:rPr lang="de-DE" sz="2000" b="1" dirty="0">
                <a:latin typeface="Garamond" panose="02020404030301010803" pitchFamily="18" charset="0"/>
              </a:rPr>
              <a:t>2013).</a:t>
            </a:r>
          </a:p>
        </p:txBody>
      </p:sp>
    </p:spTree>
    <p:extLst>
      <p:ext uri="{BB962C8B-B14F-4D97-AF65-F5344CB8AC3E}">
        <p14:creationId xmlns:p14="http://schemas.microsoft.com/office/powerpoint/2010/main" val="3188751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800" b="1" dirty="0" smtClean="0">
                <a:latin typeface="Garamond" panose="02020404030301010803" pitchFamily="18" charset="0"/>
              </a:rPr>
              <a:t>In-Sich-Geschäfte (3): Mediationsaus- und -weiterbildung als Surrogat praktischer Mediationstätigkeit</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30</a:t>
            </a:fld>
            <a:endParaRPr lang="de-DE" dirty="0"/>
          </a:p>
        </p:txBody>
      </p:sp>
      <p:sp>
        <p:nvSpPr>
          <p:cNvPr id="6" name="Inhaltsplatzhalter 5"/>
          <p:cNvSpPr>
            <a:spLocks noGrp="1"/>
          </p:cNvSpPr>
          <p:nvPr>
            <p:ph sz="quarter" idx="1"/>
          </p:nvPr>
        </p:nvSpPr>
        <p:spPr/>
        <p:txBody>
          <a:bodyPr>
            <a:noAutofit/>
          </a:bodyPr>
          <a:lstStyle/>
          <a:p>
            <a:r>
              <a:rPr lang="de-DE" sz="1800" b="1" dirty="0" smtClean="0">
                <a:latin typeface="Garamond" panose="02020404030301010803" pitchFamily="18" charset="0"/>
              </a:rPr>
              <a:t>Seit Jahren werden in </a:t>
            </a:r>
            <a:r>
              <a:rPr lang="de-DE" sz="1800" b="1" dirty="0">
                <a:latin typeface="Garamond" panose="02020404030301010803" pitchFamily="18" charset="0"/>
              </a:rPr>
              <a:t>D</a:t>
            </a:r>
            <a:r>
              <a:rPr lang="de-DE" sz="1800" b="1" dirty="0" smtClean="0">
                <a:latin typeface="Garamond" panose="02020404030301010803" pitchFamily="18" charset="0"/>
              </a:rPr>
              <a:t>eutschland weit mehr Mediatoren ausgebildet als Mediationsfälle bearbeitet. Da eine Mediationsausbildung i. d. R. für jedermann zugänglich ist und im Rahmen der Aus- und Weiterbildung, von nur sehr wenigen Ausnahmen abgesehen, keine ernsthafte Überprüfung der erworbenen Mediationskompetenz stattfindet, gilt nach wie vor die Devise:</a:t>
            </a:r>
          </a:p>
          <a:p>
            <a:endParaRPr lang="de-DE" sz="1800" b="1" dirty="0" smtClean="0">
              <a:latin typeface="Garamond" panose="02020404030301010803" pitchFamily="18" charset="0"/>
            </a:endParaRPr>
          </a:p>
          <a:p>
            <a:r>
              <a:rPr lang="de-DE" sz="1800" b="1" dirty="0" smtClean="0">
                <a:solidFill>
                  <a:srgbClr val="FF0000"/>
                </a:solidFill>
                <a:latin typeface="Garamond" panose="02020404030301010803" pitchFamily="18" charset="0"/>
              </a:rPr>
              <a:t>„Mediationsausbildung für jeden, der dafür zahlt.“</a:t>
            </a:r>
            <a:endParaRPr lang="de-DE" sz="1800" b="1" dirty="0" smtClean="0">
              <a:latin typeface="Garamond" panose="02020404030301010803" pitchFamily="18" charset="0"/>
            </a:endParaRPr>
          </a:p>
          <a:p>
            <a:r>
              <a:rPr lang="de-DE" sz="1800" b="1" dirty="0" smtClean="0">
                <a:latin typeface="Garamond" panose="02020404030301010803" pitchFamily="18" charset="0"/>
              </a:rPr>
              <a:t>Bedingt durch die unveränderte Praxis der Aus- und Weiterbildungsinstitute, zertifizierte Mediatoren „auf Halde zu produzieren“ (Eidenmüller, 2012), drängen Jahr für Jahr immer mehr Mediatoren auf einen Markt, der für sie kaum Fälle bereithält und der durch die o. g. In-Sich-Geschäfte bereits fest aufgeteilt ist. Die Folge: In Ermangelung von Mediationsaufträgen suchen diese soeben zertifizierten Mediatoren gleichfalls ihr Heil in der Aus- und Weiterbildung  -  oder sie bieten ihre Tätigkeit zu Dumpingpreisen resp. gleich ehrenamtlich an.</a:t>
            </a:r>
          </a:p>
        </p:txBody>
      </p:sp>
    </p:spTree>
    <p:extLst>
      <p:ext uri="{BB962C8B-B14F-4D97-AF65-F5344CB8AC3E}">
        <p14:creationId xmlns:p14="http://schemas.microsoft.com/office/powerpoint/2010/main" val="879947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Ausblick: Evaluierung des Mediationsgesetzes ab 2016 ff.</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31</a:t>
            </a:fld>
            <a:endParaRPr lang="de-DE" dirty="0"/>
          </a:p>
        </p:txBody>
      </p:sp>
      <p:sp>
        <p:nvSpPr>
          <p:cNvPr id="6" name="Inhaltsplatzhalter 5"/>
          <p:cNvSpPr>
            <a:spLocks noGrp="1"/>
          </p:cNvSpPr>
          <p:nvPr>
            <p:ph sz="quarter" idx="1"/>
          </p:nvPr>
        </p:nvSpPr>
        <p:spPr/>
        <p:txBody>
          <a:bodyPr>
            <a:normAutofit lnSpcReduction="10000"/>
          </a:bodyPr>
          <a:lstStyle/>
          <a:p>
            <a:r>
              <a:rPr lang="de-DE" sz="1800" b="1" dirty="0">
                <a:latin typeface="Garamond" panose="02020404030301010803" pitchFamily="18" charset="0"/>
              </a:rPr>
              <a:t>2016 will das BMJ sowohl die Auswirkungen des Mediationsgesetzes als auch die der ihm vorausgegangenen  EU-Richtlinie evaluieren. Dies kann nur durch eine Auswertung  der vorhandenen Daten über tatsächlich durchgeführte Mediationen geschehen. Da jedoch bei den Mediationsverbänden keine und bei den Industrie- und Handelskammern kaum verwertbare Daten hierüber vorliegen dürften, wird sich die Evaluierung aller Voraussicht nach nur auf die Zahl und Dauer der „Güterichter“-Verfahren an Deutschlands Gerichten und jene „Mediationen“ beschränken, die von den Rechtsschutzversicherern initiiert bzw. über sie abgewickelt worden sind. Beide Evaluierungen würden sich dann auf Konfliktlösungsverfahren beziehen, die mit Mediation kaum etwas zu tun haben – aber dessen ungeachtet weiterhin öffentlich als Mediationen bezeichnet werden. Dann jedoch hätten wir es mit einer lupenreinen self-fulfilling prophecy zu tun: Die vermeintlichen Erfolge und hohen Akzeptanzwerte derartiger Konfliktlösungsverfahren würden zur Begründung dafür herhalten müssen, dass dort, wo von Mediation gesprochen wird, definitiv nur noch „Güterichter“-Verfahren und telefonische „Shuttle-Mediation“ , „Kurzzeit-Mediation“ o. ä. zur Anwendung kommen. </a:t>
            </a:r>
            <a:endParaRPr lang="de-DE" sz="1800" b="1" dirty="0" smtClean="0">
              <a:latin typeface="Garamond" panose="02020404030301010803" pitchFamily="18" charset="0"/>
            </a:endParaRPr>
          </a:p>
        </p:txBody>
      </p:sp>
    </p:spTree>
    <p:extLst>
      <p:ext uri="{BB962C8B-B14F-4D97-AF65-F5344CB8AC3E}">
        <p14:creationId xmlns:p14="http://schemas.microsoft.com/office/powerpoint/2010/main" val="87136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Ausblick: Evaluierung des Mediationsgesetzes ab 2016 ff.</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32</a:t>
            </a:fld>
            <a:endParaRPr lang="de-DE" dirty="0"/>
          </a:p>
        </p:txBody>
      </p:sp>
      <p:sp>
        <p:nvSpPr>
          <p:cNvPr id="6" name="Inhaltsplatzhalter 5"/>
          <p:cNvSpPr>
            <a:spLocks noGrp="1"/>
          </p:cNvSpPr>
          <p:nvPr>
            <p:ph sz="quarter" idx="1"/>
          </p:nvPr>
        </p:nvSpPr>
        <p:spPr/>
        <p:txBody>
          <a:bodyPr>
            <a:normAutofit fontScale="25000" lnSpcReduction="20000"/>
          </a:bodyPr>
          <a:lstStyle/>
          <a:p>
            <a:endParaRPr lang="de-DE" sz="1800" b="1" dirty="0">
              <a:latin typeface="Garamond" panose="02020404030301010803" pitchFamily="18" charset="0"/>
            </a:endParaRPr>
          </a:p>
          <a:p>
            <a:pPr algn="ctr"/>
            <a:r>
              <a:rPr lang="de-DE" sz="6400" b="1" dirty="0" smtClean="0">
                <a:latin typeface="Garamond" panose="02020404030301010803" pitchFamily="18" charset="0"/>
              </a:rPr>
              <a:t>„Güterichter-Statistik</a:t>
            </a:r>
            <a:r>
              <a:rPr lang="de-DE" sz="6400" b="1" dirty="0">
                <a:latin typeface="Garamond" panose="02020404030301010803" pitchFamily="18" charset="0"/>
              </a:rPr>
              <a:t>: Ernüchternde Zahlen</a:t>
            </a:r>
          </a:p>
          <a:p>
            <a:pPr algn="ctr"/>
            <a:endParaRPr lang="de-DE" sz="6400" b="1" dirty="0">
              <a:latin typeface="Garamond" panose="02020404030301010803" pitchFamily="18" charset="0"/>
            </a:endParaRPr>
          </a:p>
          <a:p>
            <a:pPr algn="ctr"/>
            <a:r>
              <a:rPr lang="de-DE" sz="6400" b="1" dirty="0" smtClean="0">
                <a:latin typeface="Garamond" panose="02020404030301010803" pitchFamily="18" charset="0"/>
              </a:rPr>
              <a:t>Das </a:t>
            </a:r>
            <a:r>
              <a:rPr lang="de-DE" sz="6400" b="1" dirty="0">
                <a:latin typeface="Garamond" panose="02020404030301010803" pitchFamily="18" charset="0"/>
              </a:rPr>
              <a:t>mit Gesetz vom Juli 2012 eingeführte „erweiterte Güterichterverfahren“ hat sich in der Praxis noch nicht richtig etablieren können. Die nunmehr vorliegende Bundesstatistik für 2013 zeigt zwar auf, dass sich die Zahl der Gerichte mit Güterichtern gegenüber 2012 in etwa verdoppelt hat (von 380 auf 737). Dies hat jedoch nicht zu dem erwarteten Anstieg der Fallzahlen geführt. Im Gegenteil: Die Zahl der durchgeführten Güterichterverfahren ist von 7804 auf 7675 zurückgegangen. Die Quote der mit Einigung abgeschlossenen Verfahren blieb mit rund 67% etwa </a:t>
            </a:r>
            <a:r>
              <a:rPr lang="de-DE" sz="6400" b="1" dirty="0" smtClean="0">
                <a:latin typeface="Garamond" panose="02020404030301010803" pitchFamily="18" charset="0"/>
              </a:rPr>
              <a:t>gleich.</a:t>
            </a:r>
            <a:endParaRPr lang="de-DE" sz="6400" b="1" dirty="0">
              <a:latin typeface="Garamond" panose="02020404030301010803" pitchFamily="18" charset="0"/>
            </a:endParaRPr>
          </a:p>
          <a:p>
            <a:pPr algn="ctr"/>
            <a:r>
              <a:rPr lang="de-DE" sz="6400" b="1" dirty="0">
                <a:latin typeface="Garamond" panose="02020404030301010803" pitchFamily="18" charset="0"/>
              </a:rPr>
              <a:t>Es fällt auf, dass auch anderthalb Jahre nach Einführung dieses Verfahrens noch nicht an allen Gerichten Güterichter eingesetzt sind. Von den 116 deutschen Landgerichten haben nur 96 (83%) einen (oder mehrere) Güterichter, von den 635 Amtsgerichten nur 390 (61%). Bei den Arbeitsgerichten beträgt der Anteil dieser Gerichte 68%, bei den Verwaltungsgerichten 86%, bei den Sozialgerichten 82%, bei den Finanzgerichten 67%. Offensichtlich ist bei vielen Gerichtspräsidien noch nicht erkannt worden, dass es sich beim Güterichterverfahren – anders als bei den früheren Modellversuchen mit gerichtsinterner Mediation – nicht mehr um ein freiwilliges Angebot, sondern um ein gesetzlich geregeltes Element der Prozessleitung handelt</a:t>
            </a:r>
            <a:r>
              <a:rPr lang="de-DE" sz="6400" b="1" dirty="0" smtClean="0">
                <a:latin typeface="Garamond" panose="02020404030301010803" pitchFamily="18" charset="0"/>
              </a:rPr>
              <a:t>.“</a:t>
            </a:r>
            <a:endParaRPr lang="de-DE" sz="6400" b="1" dirty="0">
              <a:latin typeface="Garamond" panose="02020404030301010803" pitchFamily="18" charset="0"/>
            </a:endParaRPr>
          </a:p>
          <a:p>
            <a:pPr algn="ctr"/>
            <a:r>
              <a:rPr lang="de-DE" sz="6400" b="1" dirty="0" smtClean="0">
                <a:latin typeface="Garamond" panose="02020404030301010803" pitchFamily="18" charset="0"/>
              </a:rPr>
              <a:t>Prof. Dr. Reinhard Greger, Befürworter des „Güterichter“-Modells,  </a:t>
            </a:r>
          </a:p>
          <a:p>
            <a:pPr algn="ctr"/>
            <a:r>
              <a:rPr lang="de-DE" sz="6400" b="1" dirty="0" smtClean="0">
                <a:latin typeface="Garamond" panose="02020404030301010803" pitchFamily="18" charset="0"/>
                <a:hlinkClick r:id="rId3"/>
              </a:rPr>
              <a:t>www.gueterichter-forum.de</a:t>
            </a:r>
            <a:r>
              <a:rPr lang="de-DE" sz="6400" b="1" dirty="0" smtClean="0">
                <a:latin typeface="Garamond" panose="02020404030301010803" pitchFamily="18" charset="0"/>
              </a:rPr>
              <a:t>, 10.11.2014</a:t>
            </a:r>
            <a:endParaRPr lang="de-DE" sz="6400" b="1" dirty="0">
              <a:latin typeface="Garamond" panose="02020404030301010803" pitchFamily="18" charset="0"/>
            </a:endParaRPr>
          </a:p>
        </p:txBody>
      </p:sp>
    </p:spTree>
    <p:extLst>
      <p:ext uri="{BB962C8B-B14F-4D97-AF65-F5344CB8AC3E}">
        <p14:creationId xmlns:p14="http://schemas.microsoft.com/office/powerpoint/2010/main" val="2100825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Ausblick: Evaluierung des Mediationsgesetzes ab 2016 ff.</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33</a:t>
            </a:fld>
            <a:endParaRPr lang="de-DE" dirty="0"/>
          </a:p>
        </p:txBody>
      </p:sp>
      <p:sp>
        <p:nvSpPr>
          <p:cNvPr id="6" name="Inhaltsplatzhalter 5"/>
          <p:cNvSpPr>
            <a:spLocks noGrp="1"/>
          </p:cNvSpPr>
          <p:nvPr>
            <p:ph sz="quarter" idx="1"/>
          </p:nvPr>
        </p:nvSpPr>
        <p:spPr/>
        <p:txBody>
          <a:bodyPr>
            <a:normAutofit fontScale="25000" lnSpcReduction="20000"/>
          </a:bodyPr>
          <a:lstStyle/>
          <a:p>
            <a:endParaRPr lang="de-DE" sz="1800" b="1" dirty="0">
              <a:latin typeface="Garamond" panose="02020404030301010803" pitchFamily="18" charset="0"/>
            </a:endParaRPr>
          </a:p>
          <a:p>
            <a:pPr algn="ctr"/>
            <a:r>
              <a:rPr lang="de-DE" sz="6400" b="1" dirty="0" smtClean="0">
                <a:latin typeface="Garamond" panose="02020404030301010803" pitchFamily="18" charset="0"/>
              </a:rPr>
              <a:t>„Güterichter-Statistik</a:t>
            </a:r>
            <a:r>
              <a:rPr lang="de-DE" sz="6400" b="1" dirty="0">
                <a:latin typeface="Garamond" panose="02020404030301010803" pitchFamily="18" charset="0"/>
              </a:rPr>
              <a:t>: Ernüchternde Zahlen</a:t>
            </a:r>
          </a:p>
          <a:p>
            <a:pPr algn="ctr"/>
            <a:r>
              <a:rPr lang="de-DE" sz="6400" b="1" dirty="0">
                <a:latin typeface="Garamond" panose="02020404030301010803" pitchFamily="18" charset="0"/>
              </a:rPr>
              <a:t>Insgesamt waren am 31.12.2013 an den deutschen Gerichten 2097 Güterichter(innen) tätig. Wegen der geringen Fallzahlen erledigten sie im Durchschnitt nur 3,7 Verfahren pro Jahr. Am besten ausgelastet waren die Güterichter in der Zivilgerichtsbarkeit mit durchschnittlich 4,2 Verfahren pro Jahr, am geringsten jene in der Finanz- und in der Sozialgerichtsbarkeit mit rund 1,6 Verfahren.</a:t>
            </a:r>
          </a:p>
          <a:p>
            <a:pPr algn="ctr"/>
            <a:r>
              <a:rPr lang="de-DE" sz="6400" b="1" dirty="0" smtClean="0">
                <a:latin typeface="Garamond" panose="02020404030301010803" pitchFamily="18" charset="0"/>
              </a:rPr>
              <a:t>In </a:t>
            </a:r>
            <a:r>
              <a:rPr lang="de-DE" sz="6400" b="1" dirty="0">
                <a:latin typeface="Garamond" panose="02020404030301010803" pitchFamily="18" charset="0"/>
              </a:rPr>
              <a:t>der vom Niedersächsischen Justizministerium zusammengestellten Bundesstatistik werden regionale Unterschiede nicht dargestellt. Ab 2014 werden die Güterichterverfahren jedoch in der allgemeinen Rechtspflegestatistik ausgewiesen, so dass erkennbar wird, wo von dem Verweisungsermessen sachgerecht Gebrauch gemacht wird und wo noch Nachsteuerungsbedarf besteht. Die Tatsache, dass sich nicht wenige Gerichte dem Güterichterverfahren völlig verschließen, müsste von den Justizministerien als Mangel des Geschäftsverteilungsplans beanstandet werden.</a:t>
            </a:r>
          </a:p>
          <a:p>
            <a:pPr algn="ctr"/>
            <a:r>
              <a:rPr lang="de-DE" sz="6400" b="1" dirty="0" smtClean="0">
                <a:latin typeface="Garamond" panose="02020404030301010803" pitchFamily="18" charset="0"/>
              </a:rPr>
              <a:t>Nicht </a:t>
            </a:r>
            <a:r>
              <a:rPr lang="de-DE" sz="6400" b="1" dirty="0">
                <a:latin typeface="Garamond" panose="02020404030301010803" pitchFamily="18" charset="0"/>
              </a:rPr>
              <a:t>aus der Statistik ablesbar ist allerdings der Umstand, dass die breit gestreute Ausbildung in mediativer Verhandlungsführung, die in den letzten Jahren weit mehr als den am Stichtag tätigen 2097 Güterichtern zuteil geworden ist, einen sehr positiven Einfluss auf die Praxis der erkennenden Gerichte hatte. Dies mag mit ein Grund dafür sein, dass die Zahl der Verweisungen vor den Güterichter eher gering bleibt</a:t>
            </a:r>
            <a:r>
              <a:rPr lang="de-DE" sz="6400" b="1" dirty="0" smtClean="0">
                <a:latin typeface="Garamond" panose="02020404030301010803" pitchFamily="18" charset="0"/>
              </a:rPr>
              <a:t>.“</a:t>
            </a:r>
            <a:endParaRPr lang="de-DE" sz="6400" b="1" dirty="0">
              <a:latin typeface="Garamond" panose="02020404030301010803" pitchFamily="18" charset="0"/>
            </a:endParaRPr>
          </a:p>
          <a:p>
            <a:pPr algn="ctr"/>
            <a:r>
              <a:rPr lang="de-DE" sz="6400" b="1" dirty="0" smtClean="0">
                <a:latin typeface="Garamond" panose="02020404030301010803" pitchFamily="18" charset="0"/>
              </a:rPr>
              <a:t>Prof. Dr. Reinhard Greger, Befürworter des „Güterichter“-Modells,  </a:t>
            </a:r>
          </a:p>
          <a:p>
            <a:pPr algn="ctr"/>
            <a:r>
              <a:rPr lang="de-DE" sz="6400" b="1" dirty="0" smtClean="0">
                <a:latin typeface="Garamond" panose="02020404030301010803" pitchFamily="18" charset="0"/>
                <a:hlinkClick r:id="rId3"/>
              </a:rPr>
              <a:t>www.gueterichter-forum.de</a:t>
            </a:r>
            <a:r>
              <a:rPr lang="de-DE" sz="6400" b="1" dirty="0" smtClean="0">
                <a:latin typeface="Garamond" panose="02020404030301010803" pitchFamily="18" charset="0"/>
              </a:rPr>
              <a:t>, 10.11.2014</a:t>
            </a:r>
            <a:endParaRPr lang="de-DE" sz="6400" b="1" dirty="0">
              <a:latin typeface="Garamond" panose="02020404030301010803" pitchFamily="18" charset="0"/>
            </a:endParaRPr>
          </a:p>
        </p:txBody>
      </p:sp>
    </p:spTree>
    <p:extLst>
      <p:ext uri="{BB962C8B-B14F-4D97-AF65-F5344CB8AC3E}">
        <p14:creationId xmlns:p14="http://schemas.microsoft.com/office/powerpoint/2010/main" val="626814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Ausblick: Evaluierung des Mediationsgesetzes ab 2016 ff.</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34</a:t>
            </a:fld>
            <a:endParaRPr lang="de-DE" dirty="0"/>
          </a:p>
        </p:txBody>
      </p:sp>
      <p:sp>
        <p:nvSpPr>
          <p:cNvPr id="6" name="Inhaltsplatzhalter 5"/>
          <p:cNvSpPr>
            <a:spLocks noGrp="1"/>
          </p:cNvSpPr>
          <p:nvPr>
            <p:ph sz="quarter" idx="1"/>
          </p:nvPr>
        </p:nvSpPr>
        <p:spPr/>
        <p:txBody>
          <a:bodyPr>
            <a:normAutofit/>
          </a:bodyPr>
          <a:lstStyle/>
          <a:p>
            <a:pPr algn="just"/>
            <a:endParaRPr lang="de-DE" sz="1800" b="1" dirty="0" smtClean="0">
              <a:latin typeface="Garamond" panose="02020404030301010803" pitchFamily="18" charset="0"/>
            </a:endParaRPr>
          </a:p>
          <a:p>
            <a:pPr algn="just"/>
            <a:endParaRPr lang="de-DE" sz="1800" b="1" dirty="0">
              <a:latin typeface="Garamond" panose="02020404030301010803" pitchFamily="18" charset="0"/>
            </a:endParaRPr>
          </a:p>
          <a:p>
            <a:pPr marL="0" indent="0" algn="just">
              <a:buNone/>
            </a:pPr>
            <a:r>
              <a:rPr lang="de-DE" sz="1800" b="1" dirty="0" smtClean="0">
                <a:latin typeface="Garamond" panose="02020404030301010803" pitchFamily="18" charset="0"/>
              </a:rPr>
              <a:t>Einmal unterstellt, dass sich die Zahl der „Güterichter“-Verfahren weiterhin so entwickelt, wie Prof. Greger es (Stand: 31.12.2013) dargestellt hat: Wäre gerade das dann nicht ein klarer Evidenzbeweis dafür, dass dieses „Angebot“ der Gerichte  - ungeachtet des beträchtlichen finanziellen und organisatorischen Aufwands, der zu seiner Etablierung bereits betrieben wurde (und nach dem Willen des Gesetzgebers offenbar auch weiterhin betrieben werden soll) -  vom Verbraucher gar nicht angenommen wird? Die Schlussfolgerung Prof. Gregers, die Zahl der Verfahren sei auch deshalb so niedrig, weil in die </a:t>
            </a:r>
            <a:r>
              <a:rPr lang="de-DE" sz="1800" b="1" i="1" dirty="0" smtClean="0">
                <a:latin typeface="Garamond" panose="02020404030301010803" pitchFamily="18" charset="0"/>
              </a:rPr>
              <a:t>streit</a:t>
            </a:r>
            <a:r>
              <a:rPr lang="de-DE" sz="1800" b="1" dirty="0" smtClean="0">
                <a:latin typeface="Garamond" panose="02020404030301010803" pitchFamily="18" charset="0"/>
              </a:rPr>
              <a:t>gerichtliche Praxis ja mittlerweile so viele mediative Elemente eingeflossen seien, ist durch nichts belegt und könnte, wenn man sie denn einmal als wahr unterstellt, durchaus auch so aufgefasst werden, dass </a:t>
            </a:r>
            <a:r>
              <a:rPr lang="de-DE" sz="1800" b="1" i="1" dirty="0" smtClean="0">
                <a:latin typeface="Garamond" panose="02020404030301010803" pitchFamily="18" charset="0"/>
              </a:rPr>
              <a:t>gerade wegen </a:t>
            </a:r>
            <a:r>
              <a:rPr lang="de-DE" sz="1800" b="1" dirty="0" smtClean="0">
                <a:latin typeface="Garamond" panose="02020404030301010803" pitchFamily="18" charset="0"/>
              </a:rPr>
              <a:t>dieser Veränderungen in der Prozessgerichtsbarkeit erst recht kein Bedarf mehr an „Güterichter“-Tätigkeit besteht.</a:t>
            </a:r>
          </a:p>
          <a:p>
            <a:endParaRPr lang="de-DE" sz="1800" b="1" dirty="0">
              <a:latin typeface="Garamond" panose="02020404030301010803" pitchFamily="18" charset="0"/>
            </a:endParaRPr>
          </a:p>
          <a:p>
            <a:endParaRPr lang="de-DE" sz="1800" b="1" dirty="0">
              <a:latin typeface="Garamond" panose="02020404030301010803" pitchFamily="18" charset="0"/>
            </a:endParaRPr>
          </a:p>
        </p:txBody>
      </p:sp>
    </p:spTree>
    <p:extLst>
      <p:ext uri="{BB962C8B-B14F-4D97-AF65-F5344CB8AC3E}">
        <p14:creationId xmlns:p14="http://schemas.microsoft.com/office/powerpoint/2010/main" val="612734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Fazit: Ein echtes Danaergeschenk!</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35</a:t>
            </a:fld>
            <a:endParaRPr lang="de-DE" dirty="0"/>
          </a:p>
        </p:txBody>
      </p:sp>
      <p:sp>
        <p:nvSpPr>
          <p:cNvPr id="6" name="Inhaltsplatzhalter 5"/>
          <p:cNvSpPr>
            <a:spLocks noGrp="1"/>
          </p:cNvSpPr>
          <p:nvPr>
            <p:ph sz="quarter" idx="1"/>
          </p:nvPr>
        </p:nvSpPr>
        <p:spPr/>
        <p:txBody>
          <a:bodyPr anchor="ctr">
            <a:noAutofit/>
          </a:bodyPr>
          <a:lstStyle/>
          <a:p>
            <a:pPr marL="0" indent="0">
              <a:buNone/>
            </a:pPr>
            <a:r>
              <a:rPr lang="de-DE" sz="2800" b="1" dirty="0" smtClean="0">
                <a:solidFill>
                  <a:srgbClr val="0070C0"/>
                </a:solidFill>
                <a:latin typeface="Garamond" panose="02020404030301010803" pitchFamily="18" charset="0"/>
              </a:rPr>
              <a:t>		© 2015 </a:t>
            </a:r>
            <a:r>
              <a:rPr lang="de-DE" sz="2800" b="1" dirty="0" err="1" smtClean="0">
                <a:solidFill>
                  <a:srgbClr val="0070C0"/>
                </a:solidFill>
                <a:latin typeface="Garamond" panose="02020404030301010803" pitchFamily="18" charset="0"/>
              </a:rPr>
              <a:t>by</a:t>
            </a:r>
            <a:r>
              <a:rPr lang="de-DE" sz="2800" b="1" dirty="0" smtClean="0">
                <a:solidFill>
                  <a:srgbClr val="0070C0"/>
                </a:solidFill>
                <a:latin typeface="Garamond" panose="02020404030301010803" pitchFamily="18" charset="0"/>
              </a:rPr>
              <a:t> Klaus-Peter Kill</a:t>
            </a:r>
          </a:p>
          <a:p>
            <a:pPr marL="0" indent="0" algn="ctr">
              <a:buNone/>
            </a:pPr>
            <a:r>
              <a:rPr lang="de-DE" sz="2800" b="1" dirty="0" smtClean="0">
                <a:solidFill>
                  <a:srgbClr val="0070C0"/>
                </a:solidFill>
                <a:latin typeface="Garamond" panose="02020404030301010803" pitchFamily="18" charset="0"/>
              </a:rPr>
              <a:t>JUNG &amp; KILL – DIE UNABHÄNGIGEN KONFLIKTBERATER (Partnerschaft)</a:t>
            </a:r>
          </a:p>
          <a:p>
            <a:pPr marL="0" indent="0" algn="ctr">
              <a:buNone/>
            </a:pPr>
            <a:r>
              <a:rPr lang="de-DE" sz="2800" b="1" dirty="0" err="1" smtClean="0">
                <a:solidFill>
                  <a:srgbClr val="0070C0"/>
                </a:solidFill>
                <a:latin typeface="Garamond" panose="02020404030301010803" pitchFamily="18" charset="0"/>
              </a:rPr>
              <a:t>Münsterstrasse</a:t>
            </a:r>
            <a:r>
              <a:rPr lang="de-DE" sz="2800" b="1" dirty="0" smtClean="0">
                <a:solidFill>
                  <a:srgbClr val="0070C0"/>
                </a:solidFill>
                <a:latin typeface="Garamond" panose="02020404030301010803" pitchFamily="18" charset="0"/>
              </a:rPr>
              <a:t> 9</a:t>
            </a:r>
          </a:p>
          <a:p>
            <a:pPr marL="0" indent="0" algn="ctr">
              <a:buNone/>
            </a:pPr>
            <a:r>
              <a:rPr lang="de-DE" sz="2800" b="1" dirty="0" smtClean="0">
                <a:solidFill>
                  <a:srgbClr val="0070C0"/>
                </a:solidFill>
                <a:latin typeface="Garamond" panose="02020404030301010803" pitchFamily="18" charset="0"/>
              </a:rPr>
              <a:t>22529 Hamburg</a:t>
            </a:r>
          </a:p>
          <a:p>
            <a:pPr marL="0" indent="0" algn="ctr">
              <a:buNone/>
            </a:pPr>
            <a:r>
              <a:rPr lang="de-DE" sz="2800" b="1" dirty="0" smtClean="0">
                <a:solidFill>
                  <a:srgbClr val="0070C0"/>
                </a:solidFill>
                <a:latin typeface="Garamond" panose="02020404030301010803" pitchFamily="18" charset="0"/>
              </a:rPr>
              <a:t>www.jung-und-kill.de</a:t>
            </a:r>
          </a:p>
          <a:p>
            <a:pPr marL="0" indent="0">
              <a:buNone/>
            </a:pPr>
            <a:endParaRPr lang="de-DE" sz="2800" b="1" dirty="0" smtClean="0">
              <a:latin typeface="Garamond" panose="02020404030301010803" pitchFamily="18" charset="0"/>
            </a:endParaRPr>
          </a:p>
        </p:txBody>
      </p:sp>
    </p:spTree>
    <p:extLst>
      <p:ext uri="{BB962C8B-B14F-4D97-AF65-F5344CB8AC3E}">
        <p14:creationId xmlns:p14="http://schemas.microsoft.com/office/powerpoint/2010/main" val="233867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Der Stein des Anstoßes: § 278 (5) ZPO</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4</a:t>
            </a:fld>
            <a:endParaRPr lang="de-DE"/>
          </a:p>
        </p:txBody>
      </p:sp>
      <p:sp>
        <p:nvSpPr>
          <p:cNvPr id="6" name="Inhaltsplatzhalter 5"/>
          <p:cNvSpPr>
            <a:spLocks noGrp="1"/>
          </p:cNvSpPr>
          <p:nvPr>
            <p:ph sz="quarter" idx="1"/>
          </p:nvPr>
        </p:nvSpPr>
        <p:spPr/>
        <p:txBody>
          <a:bodyPr>
            <a:normAutofit fontScale="92500" lnSpcReduction="20000"/>
          </a:bodyPr>
          <a:lstStyle/>
          <a:p>
            <a:pPr marL="365760" lvl="1" indent="0">
              <a:buNone/>
            </a:pPr>
            <a:r>
              <a:rPr lang="de-DE" sz="3000" b="1" dirty="0">
                <a:latin typeface="Garamond" panose="02020404030301010803" pitchFamily="18" charset="0"/>
              </a:rPr>
              <a:t>Zivilprozessordnung  </a:t>
            </a:r>
          </a:p>
          <a:p>
            <a:endParaRPr lang="de-DE" b="1" dirty="0">
              <a:latin typeface="Garamond" panose="02020404030301010803" pitchFamily="18" charset="0"/>
            </a:endParaRPr>
          </a:p>
          <a:p>
            <a:r>
              <a:rPr lang="de-DE" b="1" dirty="0">
                <a:solidFill>
                  <a:srgbClr val="FF0000"/>
                </a:solidFill>
                <a:latin typeface="Garamond" panose="02020404030301010803" pitchFamily="18" charset="0"/>
              </a:rPr>
              <a:t>§ 278 Abs. 5 ZPO</a:t>
            </a:r>
          </a:p>
          <a:p>
            <a:pPr marL="0" indent="0">
              <a:buNone/>
            </a:pPr>
            <a:endParaRPr lang="de-DE" b="1" dirty="0">
              <a:latin typeface="Garamond" panose="02020404030301010803" pitchFamily="18" charset="0"/>
            </a:endParaRPr>
          </a:p>
          <a:p>
            <a:r>
              <a:rPr lang="de-DE" b="1" dirty="0" smtClean="0">
                <a:latin typeface="Garamond" panose="02020404030301010803" pitchFamily="18" charset="0"/>
              </a:rPr>
              <a:t>„Das </a:t>
            </a:r>
            <a:r>
              <a:rPr lang="de-DE" b="1" dirty="0">
                <a:latin typeface="Garamond" panose="02020404030301010803" pitchFamily="18" charset="0"/>
              </a:rPr>
              <a:t>Gericht kann die Parteien für die Güteverhandlung sowie für weitere Güteversuche vor einen hierfür bestimmten und nicht entscheidungsbefugten Richter (Güterichter) verweisen. Der Güterichter kann alle Methoden der Konfliktbeilegung einschließlich der Mediation einsetzen</a:t>
            </a:r>
            <a:r>
              <a:rPr lang="de-DE" b="1" dirty="0" smtClean="0">
                <a:latin typeface="Garamond" panose="02020404030301010803" pitchFamily="18" charset="0"/>
              </a:rPr>
              <a:t>.“</a:t>
            </a:r>
            <a:endParaRPr lang="de-DE" b="1" dirty="0">
              <a:latin typeface="Garamond" panose="02020404030301010803" pitchFamily="18" charset="0"/>
            </a:endParaRPr>
          </a:p>
          <a:p>
            <a:endParaRPr lang="de-DE" dirty="0"/>
          </a:p>
        </p:txBody>
      </p:sp>
    </p:spTree>
    <p:extLst>
      <p:ext uri="{BB962C8B-B14F-4D97-AF65-F5344CB8AC3E}">
        <p14:creationId xmlns:p14="http://schemas.microsoft.com/office/powerpoint/2010/main" val="176133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Richter sind Organe der Rechtspflege, unabhängig und nur an Recht und Gesetz gebunden</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5</a:t>
            </a:fld>
            <a:endParaRPr lang="de-DE"/>
          </a:p>
        </p:txBody>
      </p:sp>
      <p:sp>
        <p:nvSpPr>
          <p:cNvPr id="6" name="Inhaltsplatzhalter 5"/>
          <p:cNvSpPr>
            <a:spLocks noGrp="1"/>
          </p:cNvSpPr>
          <p:nvPr>
            <p:ph sz="quarter" idx="1"/>
          </p:nvPr>
        </p:nvSpPr>
        <p:spPr/>
        <p:txBody>
          <a:bodyPr>
            <a:normAutofit fontScale="92500"/>
          </a:bodyPr>
          <a:lstStyle/>
          <a:p>
            <a:r>
              <a:rPr lang="de-DE" b="1" dirty="0" smtClean="0">
                <a:solidFill>
                  <a:srgbClr val="0070C0"/>
                </a:solidFill>
                <a:latin typeface="Garamond" panose="02020404030301010803" pitchFamily="18" charset="0"/>
              </a:rPr>
              <a:t>„Unter seriösen Volljuristen kann es eigentlich auch keine Diskussion darüber geben, dass die ohnehin schon nachgebesserte Verfahrensvorschrift des § 278 II, V ZPO, mithin einfaches Recht, nicht höherrangiges Verfassungsrecht ändern kann.“</a:t>
            </a:r>
          </a:p>
          <a:p>
            <a:r>
              <a:rPr lang="de-DE" b="1" i="1" dirty="0" smtClean="0">
                <a:latin typeface="Garamond" panose="02020404030301010803" pitchFamily="18" charset="0"/>
              </a:rPr>
              <a:t>Michael Krämer, Vorsitzender Richter einer Wirtschaftsstrafkammer beim LG Mühlhausen (Thüringen) und Mitglied der Expertenkommission bei der Anhörung im Deutschen Bundestag zum Mediationsgesetz</a:t>
            </a:r>
            <a:endParaRPr lang="de-DE" b="1" i="1" dirty="0">
              <a:latin typeface="Garamond" panose="02020404030301010803" pitchFamily="18" charset="0"/>
            </a:endParaRPr>
          </a:p>
        </p:txBody>
      </p:sp>
    </p:spTree>
    <p:extLst>
      <p:ext uri="{BB962C8B-B14F-4D97-AF65-F5344CB8AC3E}">
        <p14:creationId xmlns:p14="http://schemas.microsoft.com/office/powerpoint/2010/main" val="119632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latin typeface="Garamond" panose="02020404030301010803" pitchFamily="18" charset="0"/>
              </a:rPr>
              <a:t>Richter sind Organe der </a:t>
            </a:r>
            <a:r>
              <a:rPr lang="de-DE" sz="2800" b="1" dirty="0" smtClean="0">
                <a:latin typeface="Garamond" panose="02020404030301010803" pitchFamily="18" charset="0"/>
              </a:rPr>
              <a:t>Rechtspflege, </a:t>
            </a:r>
            <a:r>
              <a:rPr lang="de-DE" sz="2800" b="1" dirty="0">
                <a:latin typeface="Garamond" panose="02020404030301010803" pitchFamily="18" charset="0"/>
              </a:rPr>
              <a:t>unabhängig und nur an Recht und Gesetz gebunden</a:t>
            </a: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6</a:t>
            </a:fld>
            <a:endParaRPr lang="de-DE"/>
          </a:p>
        </p:txBody>
      </p:sp>
      <p:sp>
        <p:nvSpPr>
          <p:cNvPr id="6" name="Inhaltsplatzhalter 5"/>
          <p:cNvSpPr>
            <a:spLocks noGrp="1"/>
          </p:cNvSpPr>
          <p:nvPr>
            <p:ph sz="quarter" idx="1"/>
          </p:nvPr>
        </p:nvSpPr>
        <p:spPr/>
        <p:txBody>
          <a:bodyPr>
            <a:normAutofit fontScale="92500" lnSpcReduction="20000"/>
          </a:bodyPr>
          <a:lstStyle/>
          <a:p>
            <a:r>
              <a:rPr lang="de-DE" b="1" dirty="0" smtClean="0">
                <a:solidFill>
                  <a:srgbClr val="0070C0"/>
                </a:solidFill>
                <a:latin typeface="Garamond" panose="02020404030301010803" pitchFamily="18" charset="0"/>
              </a:rPr>
              <a:t>„Ohne Verfassungsänderung darf ein Richter nicht einmal die Bezeichnung ‚Richtermediator‘, ‚Güterichter‘ o. a. führen, weil § 19 DRiG dem Richter auch die Berufsbezeichnung </a:t>
            </a:r>
            <a:r>
              <a:rPr lang="de-DE" b="1" dirty="0" smtClean="0">
                <a:solidFill>
                  <a:srgbClr val="FF0000"/>
                </a:solidFill>
                <a:latin typeface="Garamond" panose="02020404030301010803" pitchFamily="18" charset="0"/>
              </a:rPr>
              <a:t>‚Richter‘ </a:t>
            </a:r>
            <a:r>
              <a:rPr lang="de-DE" b="1" dirty="0" smtClean="0">
                <a:solidFill>
                  <a:srgbClr val="0070C0"/>
                </a:solidFill>
                <a:latin typeface="Garamond" panose="02020404030301010803" pitchFamily="18" charset="0"/>
              </a:rPr>
              <a:t>vorschreibt und </a:t>
            </a:r>
            <a:r>
              <a:rPr lang="de-DE" b="1" dirty="0" smtClean="0">
                <a:solidFill>
                  <a:srgbClr val="FF0000"/>
                </a:solidFill>
                <a:latin typeface="Garamond" panose="02020404030301010803" pitchFamily="18" charset="0"/>
              </a:rPr>
              <a:t>keine zusätzliche gestattet</a:t>
            </a:r>
            <a:r>
              <a:rPr lang="de-DE" b="1" dirty="0" smtClean="0">
                <a:solidFill>
                  <a:srgbClr val="0070C0"/>
                </a:solidFill>
                <a:latin typeface="Garamond" panose="02020404030301010803" pitchFamily="18" charset="0"/>
              </a:rPr>
              <a:t>, die suggeriert, er habe eine weitere außergerichtliche Schlichterfunktion, die gerade </a:t>
            </a:r>
            <a:r>
              <a:rPr lang="de-DE" b="1" dirty="0" smtClean="0">
                <a:solidFill>
                  <a:srgbClr val="FF0000"/>
                </a:solidFill>
                <a:latin typeface="Garamond" panose="02020404030301010803" pitchFamily="18" charset="0"/>
              </a:rPr>
              <a:t>nicht</a:t>
            </a:r>
            <a:r>
              <a:rPr lang="de-DE" b="1" dirty="0" smtClean="0">
                <a:solidFill>
                  <a:srgbClr val="0070C0"/>
                </a:solidFill>
                <a:latin typeface="Garamond" panose="02020404030301010803" pitchFamily="18" charset="0"/>
              </a:rPr>
              <a:t> zulässig ist.“</a:t>
            </a:r>
          </a:p>
          <a:p>
            <a:r>
              <a:rPr lang="de-DE" b="1" i="1" dirty="0" smtClean="0">
                <a:latin typeface="Garamond" panose="02020404030301010803" pitchFamily="18" charset="0"/>
              </a:rPr>
              <a:t>Michael Krämer, Vorsitzender Richter einer Wirtschaftsstrafkammer beim LG Mühlhausen  (Thüringen) und Mitglied der Expertenkommission bei der Anhörung im Deutschen Bundestag zum Mediationsgesetz</a:t>
            </a:r>
            <a:endParaRPr lang="de-DE" b="1" i="1" dirty="0">
              <a:latin typeface="Garamond" panose="02020404030301010803" pitchFamily="18" charset="0"/>
            </a:endParaRPr>
          </a:p>
        </p:txBody>
      </p:sp>
    </p:spTree>
    <p:extLst>
      <p:ext uri="{BB962C8B-B14F-4D97-AF65-F5344CB8AC3E}">
        <p14:creationId xmlns:p14="http://schemas.microsoft.com/office/powerpoint/2010/main" val="200114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latin typeface="Garamond" panose="02020404030301010803" pitchFamily="18" charset="0"/>
              </a:rPr>
              <a:t>Zur Erinnerung: Aufgaben eines Berufsrichters (1)</a:t>
            </a: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7</a:t>
            </a:fld>
            <a:endParaRPr lang="de-DE"/>
          </a:p>
        </p:txBody>
      </p:sp>
      <p:sp>
        <p:nvSpPr>
          <p:cNvPr id="6" name="Inhaltsplatzhalter 5"/>
          <p:cNvSpPr>
            <a:spLocks noGrp="1"/>
          </p:cNvSpPr>
          <p:nvPr>
            <p:ph sz="quarter" idx="1"/>
          </p:nvPr>
        </p:nvSpPr>
        <p:spPr/>
        <p:txBody>
          <a:bodyPr>
            <a:normAutofit fontScale="77500" lnSpcReduction="20000"/>
          </a:bodyPr>
          <a:lstStyle/>
          <a:p>
            <a:r>
              <a:rPr lang="de-DE" b="1" dirty="0" smtClean="0">
                <a:solidFill>
                  <a:srgbClr val="FF0000"/>
                </a:solidFill>
                <a:latin typeface="Garamond" panose="02020404030301010803" pitchFamily="18" charset="0"/>
              </a:rPr>
              <a:t>Art. </a:t>
            </a:r>
            <a:r>
              <a:rPr lang="de-DE" b="1" dirty="0">
                <a:solidFill>
                  <a:srgbClr val="FF0000"/>
                </a:solidFill>
                <a:latin typeface="Garamond" panose="02020404030301010803" pitchFamily="18" charset="0"/>
              </a:rPr>
              <a:t>97</a:t>
            </a:r>
          </a:p>
          <a:p>
            <a:r>
              <a:rPr lang="de-DE" b="1" dirty="0" smtClean="0">
                <a:latin typeface="Garamond" panose="02020404030301010803" pitchFamily="18" charset="0"/>
              </a:rPr>
              <a:t>(</a:t>
            </a:r>
            <a:r>
              <a:rPr lang="de-DE" b="1" dirty="0">
                <a:latin typeface="Garamond" panose="02020404030301010803" pitchFamily="18" charset="0"/>
              </a:rPr>
              <a:t>1) Die Richter sind unabhängig und nur dem Gesetze unterworfen.</a:t>
            </a:r>
          </a:p>
          <a:p>
            <a:r>
              <a:rPr lang="de-DE" b="1" dirty="0">
                <a:latin typeface="Garamond" panose="02020404030301010803" pitchFamily="18" charset="0"/>
              </a:rPr>
              <a:t>(2) Die hauptamtlich und planmäßig endgültig angestellten Richter können wider ihren Willen nur </a:t>
            </a:r>
            <a:r>
              <a:rPr lang="de-DE" b="1" dirty="0" smtClean="0">
                <a:latin typeface="Garamond" panose="02020404030301010803" pitchFamily="18" charset="0"/>
              </a:rPr>
              <a:t>kraft richterlicher </a:t>
            </a:r>
            <a:r>
              <a:rPr lang="de-DE" b="1" dirty="0">
                <a:latin typeface="Garamond" panose="02020404030301010803" pitchFamily="18" charset="0"/>
              </a:rPr>
              <a:t>Entscheidung und nur aus Gründen und unter den Formen, welche die Gesetze bestimmen, </a:t>
            </a:r>
            <a:r>
              <a:rPr lang="de-DE" b="1" dirty="0" smtClean="0">
                <a:latin typeface="Garamond" panose="02020404030301010803" pitchFamily="18" charset="0"/>
              </a:rPr>
              <a:t>vor Ablauf </a:t>
            </a:r>
            <a:r>
              <a:rPr lang="de-DE" b="1" dirty="0">
                <a:latin typeface="Garamond" panose="02020404030301010803" pitchFamily="18" charset="0"/>
              </a:rPr>
              <a:t>ihrer Amtszeit entlassen oder dauernd oder zeitweise ihres Amtes enthoben oder an eine andere </a:t>
            </a:r>
            <a:r>
              <a:rPr lang="de-DE" b="1" dirty="0" smtClean="0">
                <a:latin typeface="Garamond" panose="02020404030301010803" pitchFamily="18" charset="0"/>
              </a:rPr>
              <a:t>Stelle oder in </a:t>
            </a:r>
            <a:r>
              <a:rPr lang="de-DE" b="1" dirty="0">
                <a:latin typeface="Garamond" panose="02020404030301010803" pitchFamily="18" charset="0"/>
              </a:rPr>
              <a:t>den Ruhestand versetzt werden. Die Gesetzgebung kann Altersgrenzen festsetzen, bei deren </a:t>
            </a:r>
            <a:r>
              <a:rPr lang="de-DE" b="1" dirty="0" smtClean="0">
                <a:latin typeface="Garamond" panose="02020404030301010803" pitchFamily="18" charset="0"/>
              </a:rPr>
              <a:t>Erreichung auf </a:t>
            </a:r>
            <a:r>
              <a:rPr lang="de-DE" b="1" dirty="0">
                <a:latin typeface="Garamond" panose="02020404030301010803" pitchFamily="18" charset="0"/>
              </a:rPr>
              <a:t>Lebenszeit angestellte Richter in den Ruhestand treten. Bei Veränderung der Einrichtung der Gerichte </a:t>
            </a:r>
            <a:r>
              <a:rPr lang="de-DE" b="1" dirty="0" smtClean="0">
                <a:latin typeface="Garamond" panose="02020404030301010803" pitchFamily="18" charset="0"/>
              </a:rPr>
              <a:t>oder ihrer </a:t>
            </a:r>
            <a:r>
              <a:rPr lang="de-DE" b="1" dirty="0">
                <a:latin typeface="Garamond" panose="02020404030301010803" pitchFamily="18" charset="0"/>
              </a:rPr>
              <a:t>Bezirke können Richter an ein anderes Gericht versetzt oder aus dem Amte entfernt werden, jedoch </a:t>
            </a:r>
            <a:r>
              <a:rPr lang="de-DE" b="1" dirty="0" smtClean="0">
                <a:latin typeface="Garamond" panose="02020404030301010803" pitchFamily="18" charset="0"/>
              </a:rPr>
              <a:t>nur unter </a:t>
            </a:r>
            <a:r>
              <a:rPr lang="de-DE" b="1" dirty="0">
                <a:latin typeface="Garamond" panose="02020404030301010803" pitchFamily="18" charset="0"/>
              </a:rPr>
              <a:t>Belassung des vollen Gehaltes.</a:t>
            </a:r>
          </a:p>
        </p:txBody>
      </p:sp>
    </p:spTree>
    <p:extLst>
      <p:ext uri="{BB962C8B-B14F-4D97-AF65-F5344CB8AC3E}">
        <p14:creationId xmlns:p14="http://schemas.microsoft.com/office/powerpoint/2010/main" val="331107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Zur Erinnerung: Aufgaben eines Berufsrichters (2)</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8</a:t>
            </a:fld>
            <a:endParaRPr lang="de-DE"/>
          </a:p>
        </p:txBody>
      </p:sp>
      <p:sp>
        <p:nvSpPr>
          <p:cNvPr id="6" name="Inhaltsplatzhalter 5"/>
          <p:cNvSpPr>
            <a:spLocks noGrp="1"/>
          </p:cNvSpPr>
          <p:nvPr>
            <p:ph sz="quarter" idx="1"/>
          </p:nvPr>
        </p:nvSpPr>
        <p:spPr/>
        <p:txBody>
          <a:bodyPr>
            <a:normAutofit fontScale="25000" lnSpcReduction="20000"/>
          </a:bodyPr>
          <a:lstStyle/>
          <a:p>
            <a:endParaRPr lang="de-DE" sz="2000" b="1" dirty="0">
              <a:latin typeface="Garamond" panose="02020404030301010803" pitchFamily="18" charset="0"/>
            </a:endParaRPr>
          </a:p>
          <a:p>
            <a:pPr lvl="8"/>
            <a:r>
              <a:rPr lang="de-DE" sz="7200" b="1" dirty="0">
                <a:latin typeface="Garamond" panose="02020404030301010803" pitchFamily="18" charset="0"/>
              </a:rPr>
              <a:t>GRUNDGESETZ (GG)</a:t>
            </a:r>
          </a:p>
          <a:p>
            <a:endParaRPr lang="de-DE" sz="4000" b="1" dirty="0">
              <a:latin typeface="Garamond" panose="02020404030301010803" pitchFamily="18" charset="0"/>
            </a:endParaRPr>
          </a:p>
          <a:p>
            <a:r>
              <a:rPr lang="de-DE" sz="7200" b="1" dirty="0">
                <a:solidFill>
                  <a:srgbClr val="FF0000"/>
                </a:solidFill>
                <a:latin typeface="Garamond" panose="02020404030301010803" pitchFamily="18" charset="0"/>
              </a:rPr>
              <a:t>Art </a:t>
            </a:r>
            <a:r>
              <a:rPr lang="de-DE" sz="7200" b="1" dirty="0" smtClean="0">
                <a:solidFill>
                  <a:srgbClr val="FF0000"/>
                </a:solidFill>
                <a:latin typeface="Garamond" panose="02020404030301010803" pitchFamily="18" charset="0"/>
              </a:rPr>
              <a:t>. 100</a:t>
            </a:r>
            <a:endParaRPr lang="de-DE" sz="7200" b="1" dirty="0">
              <a:latin typeface="Garamond" panose="02020404030301010803" pitchFamily="18" charset="0"/>
            </a:endParaRPr>
          </a:p>
          <a:p>
            <a:r>
              <a:rPr lang="de-DE" sz="7200" b="1" dirty="0">
                <a:latin typeface="Garamond" panose="02020404030301010803" pitchFamily="18" charset="0"/>
              </a:rPr>
              <a:t>(1) Hält ein Gericht ein Gesetz, auf dessen Gültigkeit es bei der Entscheidung ankommt, für verfassungswidrig, so ist das Verfahren auszusetzen und, wenn es sich um die Verletzung der Verfassung eines Landes handelt, die Entscheidung des für Verfassungsstreitigkeiten zuständigen Gerichtes des Landes, wenn es sich um die Verletzung dieses Grundgesetzes handelt, die Entscheidung des Bundesverfassungsgerichtes einzuholen. </a:t>
            </a:r>
            <a:r>
              <a:rPr lang="de-DE" sz="7200" b="1" dirty="0" smtClean="0">
                <a:latin typeface="Garamond" panose="02020404030301010803" pitchFamily="18" charset="0"/>
              </a:rPr>
              <a:t>Dies gilt </a:t>
            </a:r>
            <a:r>
              <a:rPr lang="de-DE" sz="7200" b="1" dirty="0">
                <a:latin typeface="Garamond" panose="02020404030301010803" pitchFamily="18" charset="0"/>
              </a:rPr>
              <a:t>auch, wenn es sich um die Verletzung dieses Grundgesetzes durch Landesrecht oder um die Unvereinbarkeit eines Landesgesetzes mit einem Bundesgesetze handelt.</a:t>
            </a:r>
          </a:p>
          <a:p>
            <a:endParaRPr lang="de-DE" sz="7200" b="1" dirty="0">
              <a:latin typeface="Garamond" panose="02020404030301010803" pitchFamily="18" charset="0"/>
            </a:endParaRPr>
          </a:p>
          <a:p>
            <a:r>
              <a:rPr lang="de-DE" sz="7200" b="1" dirty="0">
                <a:latin typeface="Garamond" panose="02020404030301010803" pitchFamily="18" charset="0"/>
              </a:rPr>
              <a:t>(2) Ist in einem Rechtsstreite zweifelhaft, ob eine Regel des Völkerrechtes Bestandteil des Bundesrechtes ist und ob sie unmittelbar Rechte und Pflichten für den Einzelnen erzeugt (Artikel 25), so hat das Gericht die Entscheidung des Bundesverfassungsgerichtes einzuholen.</a:t>
            </a:r>
          </a:p>
          <a:p>
            <a:endParaRPr lang="de-DE" sz="7200" b="1" dirty="0">
              <a:latin typeface="Garamond" panose="02020404030301010803" pitchFamily="18" charset="0"/>
            </a:endParaRPr>
          </a:p>
          <a:p>
            <a:endParaRPr lang="de-DE" sz="5600" b="1" dirty="0">
              <a:latin typeface="Garamond" panose="02020404030301010803" pitchFamily="18" charset="0"/>
            </a:endParaRPr>
          </a:p>
          <a:p>
            <a:endParaRPr lang="de-DE" sz="7200" b="1" dirty="0">
              <a:latin typeface="Garamond" panose="02020404030301010803" pitchFamily="18" charset="0"/>
            </a:endParaRPr>
          </a:p>
          <a:p>
            <a:endParaRPr lang="de-DE" sz="2000" b="1" dirty="0">
              <a:latin typeface="Garamond" panose="02020404030301010803" pitchFamily="18" charset="0"/>
            </a:endParaRPr>
          </a:p>
          <a:p>
            <a:endParaRPr lang="de-DE" sz="2000" b="1" dirty="0">
              <a:latin typeface="Garamond" panose="02020404030301010803" pitchFamily="18" charset="0"/>
            </a:endParaRPr>
          </a:p>
          <a:p>
            <a:endParaRPr lang="de-DE" sz="2600" b="1" dirty="0">
              <a:latin typeface="Garamond" panose="02020404030301010803" pitchFamily="18" charset="0"/>
            </a:endParaRPr>
          </a:p>
        </p:txBody>
      </p:sp>
    </p:spTree>
    <p:extLst>
      <p:ext uri="{BB962C8B-B14F-4D97-AF65-F5344CB8AC3E}">
        <p14:creationId xmlns:p14="http://schemas.microsoft.com/office/powerpoint/2010/main" val="428937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latin typeface="Garamond" panose="02020404030301010803" pitchFamily="18" charset="0"/>
              </a:rPr>
              <a:t>Zur Erinnerung: Aufgaben eines Berufsrichters (3)</a:t>
            </a:r>
            <a:endParaRPr lang="de-DE" sz="2800" b="1" dirty="0">
              <a:latin typeface="Garamond" panose="02020404030301010803" pitchFamily="18" charset="0"/>
            </a:endParaRPr>
          </a:p>
        </p:txBody>
      </p:sp>
      <p:sp>
        <p:nvSpPr>
          <p:cNvPr id="3" name="Datumsplatzhalter 2"/>
          <p:cNvSpPr>
            <a:spLocks noGrp="1"/>
          </p:cNvSpPr>
          <p:nvPr>
            <p:ph type="dt" sz="half" idx="10"/>
          </p:nvPr>
        </p:nvSpPr>
        <p:spPr/>
        <p:txBody>
          <a:bodyPr/>
          <a:lstStyle/>
          <a:p>
            <a:fld id="{F70B4EDD-3B86-46D7-8C60-7A2C27F6E6B5}" type="datetime1">
              <a:rPr lang="de-DE" smtClean="0"/>
              <a:t>09.06.2015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normAutofit fontScale="85000" lnSpcReduction="20000"/>
          </a:bodyPr>
          <a:lstStyle/>
          <a:p>
            <a:fld id="{6A8C87C0-BD57-4D9C-AE31-5A6ADB3516BA}" type="slidenum">
              <a:rPr lang="de-DE" smtClean="0"/>
              <a:t>9</a:t>
            </a:fld>
            <a:endParaRPr lang="de-DE"/>
          </a:p>
        </p:txBody>
      </p:sp>
      <p:sp>
        <p:nvSpPr>
          <p:cNvPr id="6" name="Inhaltsplatzhalter 5"/>
          <p:cNvSpPr>
            <a:spLocks noGrp="1"/>
          </p:cNvSpPr>
          <p:nvPr>
            <p:ph sz="quarter" idx="1"/>
          </p:nvPr>
        </p:nvSpPr>
        <p:spPr/>
        <p:txBody>
          <a:bodyPr>
            <a:normAutofit fontScale="92500"/>
          </a:bodyPr>
          <a:lstStyle/>
          <a:p>
            <a:pPr marL="2697480" lvl="8" indent="0">
              <a:buNone/>
            </a:pPr>
            <a:endParaRPr lang="de-DE" sz="2000" b="1" dirty="0" smtClean="0">
              <a:latin typeface="Garamond" panose="02020404030301010803" pitchFamily="18" charset="0"/>
            </a:endParaRPr>
          </a:p>
          <a:p>
            <a:pPr marL="2697480" lvl="8" indent="0">
              <a:buNone/>
            </a:pPr>
            <a:r>
              <a:rPr lang="de-DE" sz="3500" b="1" dirty="0" smtClean="0">
                <a:latin typeface="Garamond" panose="02020404030301010803" pitchFamily="18" charset="0"/>
              </a:rPr>
              <a:t>GRUNDGESETZ </a:t>
            </a:r>
            <a:r>
              <a:rPr lang="de-DE" sz="3500" b="1" dirty="0">
                <a:latin typeface="Garamond" panose="02020404030301010803" pitchFamily="18" charset="0"/>
              </a:rPr>
              <a:t>(</a:t>
            </a:r>
            <a:r>
              <a:rPr lang="de-DE" sz="3500" b="1" dirty="0" smtClean="0">
                <a:latin typeface="Garamond" panose="02020404030301010803" pitchFamily="18" charset="0"/>
              </a:rPr>
              <a:t>GG)</a:t>
            </a:r>
          </a:p>
          <a:p>
            <a:pPr marL="2697480" lvl="8" indent="0">
              <a:buNone/>
            </a:pPr>
            <a:r>
              <a:rPr lang="de-DE" sz="3500" b="1" dirty="0" smtClean="0">
                <a:solidFill>
                  <a:srgbClr val="FF0000"/>
                </a:solidFill>
                <a:latin typeface="Garamond" panose="02020404030301010803" pitchFamily="18" charset="0"/>
              </a:rPr>
              <a:t>Art . 100</a:t>
            </a:r>
            <a:endParaRPr lang="de-DE" sz="3500" b="1" dirty="0">
              <a:solidFill>
                <a:srgbClr val="FF0000"/>
              </a:solidFill>
              <a:latin typeface="Garamond" panose="02020404030301010803" pitchFamily="18" charset="0"/>
            </a:endParaRPr>
          </a:p>
          <a:p>
            <a:r>
              <a:rPr lang="de-DE" sz="3600" b="1" dirty="0" smtClean="0">
                <a:latin typeface="Garamond" panose="02020404030301010803" pitchFamily="18" charset="0"/>
              </a:rPr>
              <a:t>(</a:t>
            </a:r>
            <a:r>
              <a:rPr lang="de-DE" sz="3600" b="1" dirty="0">
                <a:latin typeface="Garamond" panose="02020404030301010803" pitchFamily="18" charset="0"/>
              </a:rPr>
              <a:t>1) Ausnahmegerichte sind unzulässig. Niemand darf seinem gesetzlichen Richter entzogen werden</a:t>
            </a:r>
            <a:r>
              <a:rPr lang="de-DE" sz="3600" b="1" dirty="0" smtClean="0">
                <a:latin typeface="Garamond" panose="02020404030301010803" pitchFamily="18" charset="0"/>
              </a:rPr>
              <a:t>.</a:t>
            </a:r>
            <a:endParaRPr lang="de-DE" sz="3600" b="1" dirty="0">
              <a:latin typeface="Garamond" panose="02020404030301010803" pitchFamily="18" charset="0"/>
            </a:endParaRPr>
          </a:p>
          <a:p>
            <a:r>
              <a:rPr lang="de-DE" sz="3600" b="1" dirty="0">
                <a:latin typeface="Garamond" panose="02020404030301010803" pitchFamily="18" charset="0"/>
              </a:rPr>
              <a:t>(2) Gerichte für besondere Sachgebiete können nur durch Gesetz errichtet werden.</a:t>
            </a:r>
          </a:p>
          <a:p>
            <a:endParaRPr lang="de-DE" sz="7200" b="1" dirty="0">
              <a:latin typeface="Garamond" panose="02020404030301010803" pitchFamily="18" charset="0"/>
            </a:endParaRPr>
          </a:p>
          <a:p>
            <a:endParaRPr lang="de-DE" sz="2000" b="1" dirty="0">
              <a:latin typeface="Garamond" panose="02020404030301010803" pitchFamily="18" charset="0"/>
            </a:endParaRPr>
          </a:p>
          <a:p>
            <a:endParaRPr lang="de-DE" sz="2000" b="1" dirty="0">
              <a:latin typeface="Garamond" panose="02020404030301010803" pitchFamily="18" charset="0"/>
            </a:endParaRPr>
          </a:p>
          <a:p>
            <a:endParaRPr lang="de-DE" sz="2600" b="1" dirty="0">
              <a:latin typeface="Garamond" panose="02020404030301010803" pitchFamily="18" charset="0"/>
            </a:endParaRPr>
          </a:p>
        </p:txBody>
      </p:sp>
    </p:spTree>
    <p:extLst>
      <p:ext uri="{BB962C8B-B14F-4D97-AF65-F5344CB8AC3E}">
        <p14:creationId xmlns:p14="http://schemas.microsoft.com/office/powerpoint/2010/main" val="7528192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4851</Words>
  <Application>Microsoft Office PowerPoint</Application>
  <PresentationFormat>Bildschirmpräsentation (4:3)</PresentationFormat>
  <Paragraphs>287</Paragraphs>
  <Slides>35</Slides>
  <Notes>13</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Galathea</vt:lpstr>
      <vt:lpstr>Das „erweiterte Güterichtermodell“ – trojanisches Pferd in der Mediation  oder „Ich fürchte die Danaer, auch wenn sie Geschenke bringen.“  Laokoon</vt:lpstr>
      <vt:lpstr>Wie alles anfing: Gesetz „zur Förderung der Mediation und anderer Verfahren der außergerichtlichen Konfliktbeilegung“</vt:lpstr>
      <vt:lpstr>Dysfunktionale Anreize des Mediationsgesetzes</vt:lpstr>
      <vt:lpstr>Der Stein des Anstoßes: § 278 (5) ZPO</vt:lpstr>
      <vt:lpstr>Richter sind Organe der Rechtspflege, unabhängig und nur an Recht und Gesetz gebunden</vt:lpstr>
      <vt:lpstr>Richter sind Organe der Rechtspflege, unabhängig und nur an Recht und Gesetz gebunden</vt:lpstr>
      <vt:lpstr>Zur Erinnerung: Aufgaben eines Berufsrichters (1)</vt:lpstr>
      <vt:lpstr>Zur Erinnerung: Aufgaben eines Berufsrichters (2)</vt:lpstr>
      <vt:lpstr>Zur Erinnerung: Aufgaben eines Berufsrichters (3)</vt:lpstr>
      <vt:lpstr>Zur Erinnerung: Aufgaben eines Berufsrichters (4)</vt:lpstr>
      <vt:lpstr>Zur Erinnerung: Aufgaben eines Berufsrichters (5)</vt:lpstr>
      <vt:lpstr>Zur Erinnerung: Aufgaben eines Berufsrichters (6)</vt:lpstr>
      <vt:lpstr>Zur Erinnerung: Aufgaben eines Berufsrichters (7)</vt:lpstr>
      <vt:lpstr>Zur Erinnerung: Aufgaben eines Berufsrichters (8)</vt:lpstr>
      <vt:lpstr>Wettbewerbswidrigkeit des „Güterichter“-Modells</vt:lpstr>
      <vt:lpstr>Wettbewerbswidrigkeit des „Güterichter“-Modells</vt:lpstr>
      <vt:lpstr>Wettbewerbswidrigkeit des „Güterichter“-Modells</vt:lpstr>
      <vt:lpstr>Wettbewerbswidrigkeit des „Güterichter“-Modells</vt:lpstr>
      <vt:lpstr>Wettbewerbswidrigkeit des „Güterichter“-Modells aus Anwaltssicht</vt:lpstr>
      <vt:lpstr>„Güterichter“-Modell: Verstoß gegen unser rechtsstaatliches Subsidiaritätsprinzip</vt:lpstr>
      <vt:lpstr>Unvermeidbare Rollenkonflikte durch die Tätigkeit von Richtern als „Mediatoren“</vt:lpstr>
      <vt:lpstr>Unvermeidbare Rollenkonflikte durch die Tätigkeit von Richtern als „Mediatoren“</vt:lpstr>
      <vt:lpstr>Wo bleibt bei alledem die Mediationsqualität?</vt:lpstr>
      <vt:lpstr>Wo bleibt bei alledem die Mediationsqualität?</vt:lpstr>
      <vt:lpstr>In-Sich-Geschäfte (1): Güterichterverfahren</vt:lpstr>
      <vt:lpstr>Wie autonom kann ein Verfahren für die Medianden sein, das vom „Güterichter“ dominiert wird?</vt:lpstr>
      <vt:lpstr>Mediation als Allheilmittel? Ist Schlichten also generell besser als Richten?</vt:lpstr>
      <vt:lpstr>In-Sich-Geschäfte (1): „Güterichter“-Verfahren</vt:lpstr>
      <vt:lpstr>In-Sich-Geschäfte (2): „Mediation“ im Auftrag von Rechtsschutzversicherungen</vt:lpstr>
      <vt:lpstr>In-Sich-Geschäfte (3): Mediationsaus- und -weiterbildung als Surrogat praktischer Mediationstätigkeit</vt:lpstr>
      <vt:lpstr>Ausblick: Evaluierung des Mediationsgesetzes ab 2016 ff.</vt:lpstr>
      <vt:lpstr>Ausblick: Evaluierung des Mediationsgesetzes ab 2016 ff.</vt:lpstr>
      <vt:lpstr>Ausblick: Evaluierung des Mediationsgesetzes ab 2016 ff.</vt:lpstr>
      <vt:lpstr>Ausblick: Evaluierung des Mediationsgesetzes ab 2016 ff.</vt:lpstr>
      <vt:lpstr>Fazit: Ein echtes Danaergeschenk!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„erweiterte Güterichtermodell“ – trojanisches Pferd in der Mediation</dc:title>
  <dc:creator>Klaus-Peter Kill</dc:creator>
  <cp:lastModifiedBy>Kriegel-Schmidt</cp:lastModifiedBy>
  <cp:revision>111</cp:revision>
  <dcterms:created xsi:type="dcterms:W3CDTF">2015-06-02T10:37:38Z</dcterms:created>
  <dcterms:modified xsi:type="dcterms:W3CDTF">2015-06-09T10:28:55Z</dcterms:modified>
</cp:coreProperties>
</file>